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1966" r:id="rId14"/>
    <p:sldId id="3917" r:id="rId15"/>
    <p:sldId id="1952" r:id="rId16"/>
    <p:sldId id="3938" r:id="rId17"/>
    <p:sldId id="1963" r:id="rId18"/>
    <p:sldId id="1967" r:id="rId19"/>
    <p:sldId id="3921" r:id="rId20"/>
    <p:sldId id="1946" r:id="rId21"/>
    <p:sldId id="3937" r:id="rId22"/>
    <p:sldId id="1975" r:id="rId23"/>
    <p:sldId id="1970" r:id="rId24"/>
    <p:sldId id="3936" r:id="rId25"/>
    <p:sldId id="1951" r:id="rId26"/>
    <p:sldId id="3939" r:id="rId27"/>
    <p:sldId id="1974" r:id="rId28"/>
    <p:sldId id="3940" r:id="rId29"/>
  </p:sldIdLst>
  <p:sldSz cx="18288000" cy="10287000"/>
  <p:notesSz cx="6858000" cy="9144000"/>
  <p:embeddedFontLst>
    <p:embeddedFont>
      <p:font typeface="Arimo" panose="020B0604020202020204" charset="0"/>
      <p:regular r:id="rId31"/>
    </p:embeddedFont>
    <p:embeddedFont>
      <p:font typeface="Arimo Bold" panose="020B0604020202020204" charset="0"/>
      <p:regular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DM Sans" panose="020B0604020202020204" charset="0"/>
      <p:regular r:id="rId39"/>
    </p:embeddedFont>
    <p:embeddedFont>
      <p:font typeface="DM Sans Bold" panose="020B0604020202020204" charset="0"/>
      <p:regular r:id="rId40"/>
    </p:embeddedFont>
    <p:embeddedFont>
      <p:font typeface="League Spartan" panose="020B0604020202020204" charset="0"/>
      <p:regular r:id="rId41"/>
    </p:embeddedFont>
    <p:embeddedFont>
      <p:font typeface="Open Sans" panose="020B0606030504020204" pitchFamily="34" charset="0"/>
      <p:regular r:id="rId42"/>
      <p:bold r:id="rId43"/>
    </p:embeddedFont>
    <p:embeddedFont>
      <p:font typeface="Open Sans Bold" panose="020B0806030504020204" pitchFamily="34" charset="0"/>
      <p:regular r:id="rId44"/>
      <p:bold r:id="rId45"/>
    </p:embeddedFont>
    <p:embeddedFont>
      <p:font typeface="Open Sans Extra Bold" panose="020B0604020202020204" charset="0"/>
      <p:regular r:id="rId46"/>
    </p:embeddedFont>
    <p:embeddedFont>
      <p:font typeface="Open Sans Light" panose="020B0306030504020204" pitchFamily="34" charset="0"/>
      <p:regular r:id="rId47"/>
    </p:embeddedFont>
    <p:embeddedFont>
      <p:font typeface="Open Sans Light Bold"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6131" autoAdjust="0"/>
  </p:normalViewPr>
  <p:slideViewPr>
    <p:cSldViewPr>
      <p:cViewPr>
        <p:scale>
          <a:sx n="70" d="100"/>
          <a:sy n="70" d="100"/>
        </p:scale>
        <p:origin x="38" y="-6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9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FF3BB9-C193-40E7-AC78-923A9EBE3220}" type="datetimeFigureOut">
              <a:rPr lang="en-GB" smtClean="0"/>
              <a:t>11/06/2021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3A352-FD30-4270-81E8-B3D5902396F2}" type="slidenum">
              <a:rPr lang="en-GB" smtClean="0"/>
              <a:t>‹#›</a:t>
            </a:fld>
            <a:endParaRPr lang="en-GB"/>
          </a:p>
        </p:txBody>
      </p:sp>
    </p:spTree>
    <p:extLst>
      <p:ext uri="{BB962C8B-B14F-4D97-AF65-F5344CB8AC3E}">
        <p14:creationId xmlns:p14="http://schemas.microsoft.com/office/powerpoint/2010/main" val="2358496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42d5922b1_0_1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a42d5922b1_0_1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96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general</a:t>
            </a:r>
          </a:p>
          <a:p>
            <a:r>
              <a:rPr lang="en-GB" dirty="0"/>
              <a:t>There are trends but no clear personas painted, except maybe for Health and Wellbeing which very clearly skews towards women over 65 who spend on high end accommodation and are high end shoppers</a:t>
            </a:r>
          </a:p>
          <a:p>
            <a:r>
              <a:rPr lang="en-GB" dirty="0"/>
              <a:t>It also potentially raises more questions than it answers </a:t>
            </a:r>
            <a:r>
              <a:rPr lang="en-GB" dirty="0" err="1"/>
              <a:t>eg</a:t>
            </a:r>
            <a:r>
              <a:rPr lang="en-GB" dirty="0"/>
              <a:t>: An informational message generates slightly more clicks and a longer dwell tie but how does the inspirational message affect intent as see in the you gov survey.</a:t>
            </a:r>
          </a:p>
          <a:p>
            <a:r>
              <a:rPr lang="en-GB" dirty="0"/>
              <a:t>And</a:t>
            </a:r>
          </a:p>
          <a:p>
            <a:r>
              <a:rPr lang="en-GB" dirty="0"/>
              <a:t>Why do young women show a higher dwell for History/Culture but that sector on the whole indexes lower across the board. </a:t>
            </a:r>
          </a:p>
          <a:p>
            <a:r>
              <a:rPr lang="en-GB" dirty="0"/>
              <a:t>What we do know is that there is appetite for all themes and across a range off ages and social positions.</a:t>
            </a:r>
          </a:p>
          <a:p>
            <a:r>
              <a:rPr lang="en-GB" dirty="0"/>
              <a:t>Also that from a sustainability angle people respond to product that has a [positive impact on </a:t>
            </a:r>
            <a:r>
              <a:rPr lang="en-GB"/>
              <a:t>local communities</a:t>
            </a:r>
            <a:endParaRPr lang="en-GB" dirty="0"/>
          </a:p>
          <a:p>
            <a:endParaRPr lang="en-GB" dirty="0"/>
          </a:p>
        </p:txBody>
      </p:sp>
      <p:sp>
        <p:nvSpPr>
          <p:cNvPr id="4" name="Slide Number Placeholder 3"/>
          <p:cNvSpPr>
            <a:spLocks noGrp="1"/>
          </p:cNvSpPr>
          <p:nvPr>
            <p:ph type="sldNum" sz="quarter" idx="5"/>
          </p:nvPr>
        </p:nvSpPr>
        <p:spPr/>
        <p:txBody>
          <a:bodyPr/>
          <a:lstStyle/>
          <a:p>
            <a:fld id="{0C53A352-FD30-4270-81E8-B3D5902396F2}" type="slidenum">
              <a:rPr lang="en-GB" smtClean="0"/>
              <a:t>27</a:t>
            </a:fld>
            <a:endParaRPr lang="en-GB"/>
          </a:p>
        </p:txBody>
      </p:sp>
    </p:spTree>
    <p:extLst>
      <p:ext uri="{BB962C8B-B14F-4D97-AF65-F5344CB8AC3E}">
        <p14:creationId xmlns:p14="http://schemas.microsoft.com/office/powerpoint/2010/main" val="317407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53A352-FD30-4270-81E8-B3D5902396F2}" type="slidenum">
              <a:rPr lang="en-GB" smtClean="0"/>
              <a:t>14</a:t>
            </a:fld>
            <a:endParaRPr lang="en-GB"/>
          </a:p>
        </p:txBody>
      </p:sp>
    </p:spTree>
    <p:extLst>
      <p:ext uri="{BB962C8B-B14F-4D97-AF65-F5344CB8AC3E}">
        <p14:creationId xmlns:p14="http://schemas.microsoft.com/office/powerpoint/2010/main" val="2619086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GB" dirty="0"/>
              <a:t>Recommendations:</a:t>
            </a:r>
          </a:p>
          <a:p>
            <a:r>
              <a:rPr lang="en-GB" dirty="0"/>
              <a:t>Steer towards an Informational message</a:t>
            </a:r>
          </a:p>
          <a:p>
            <a:r>
              <a:rPr lang="en-GB" dirty="0"/>
              <a:t>Ladies do index higher but men between 35-44 are engaged and that is the highest indexing age group.</a:t>
            </a:r>
          </a:p>
          <a:p>
            <a:r>
              <a:rPr lang="en-GB" dirty="0"/>
              <a:t>Strong secondary links to Outdoor activities, history/culture, food and drink</a:t>
            </a:r>
          </a:p>
          <a:p>
            <a:endParaRPr lang="en-GB" dirty="0"/>
          </a:p>
          <a:p>
            <a:pPr marL="457200" lvl="0" indent="-22860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39174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42d5922b1_0_1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6" name="Google Shape;216;ga42d5922b1_0_1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192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Females index higher again.</a:t>
            </a:r>
          </a:p>
          <a:p>
            <a:r>
              <a:rPr lang="en-GB" dirty="0"/>
              <a:t>Split between young and older.</a:t>
            </a:r>
          </a:p>
          <a:p>
            <a:r>
              <a:rPr lang="en-GB" dirty="0"/>
              <a:t>McDonalds as an outlier</a:t>
            </a:r>
          </a:p>
          <a:p>
            <a:r>
              <a:rPr lang="en-GB" dirty="0"/>
              <a:t>Even split between those with/without children</a:t>
            </a:r>
          </a:p>
        </p:txBody>
      </p:sp>
      <p:sp>
        <p:nvSpPr>
          <p:cNvPr id="4" name="Slide Number Placeholder 3"/>
          <p:cNvSpPr>
            <a:spLocks noGrp="1"/>
          </p:cNvSpPr>
          <p:nvPr>
            <p:ph type="sldNum" sz="quarter" idx="5"/>
          </p:nvPr>
        </p:nvSpPr>
        <p:spPr/>
        <p:txBody>
          <a:bodyPr/>
          <a:lstStyle/>
          <a:p>
            <a:fld id="{0C53A352-FD30-4270-81E8-B3D5902396F2}" type="slidenum">
              <a:rPr lang="en-GB" smtClean="0"/>
              <a:t>19</a:t>
            </a:fld>
            <a:endParaRPr lang="en-GB"/>
          </a:p>
        </p:txBody>
      </p:sp>
    </p:spTree>
    <p:extLst>
      <p:ext uri="{BB962C8B-B14F-4D97-AF65-F5344CB8AC3E}">
        <p14:creationId xmlns:p14="http://schemas.microsoft.com/office/powerpoint/2010/main" val="2582595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spcBef>
                <a:spcPts val="0"/>
              </a:spcBef>
              <a:spcAft>
                <a:spcPts val="0"/>
              </a:spcAft>
              <a:buClr>
                <a:schemeClr val="dk1"/>
              </a:buClr>
              <a:buSzPts val="1100"/>
              <a:buFont typeface="Arial"/>
              <a:buNone/>
            </a:pPr>
            <a:r>
              <a:rPr lang="en-GB" dirty="0"/>
              <a:t>Females index higher again.</a:t>
            </a:r>
          </a:p>
          <a:p>
            <a:pPr marL="457200" lvl="0" indent="-228600" algn="l" rtl="0">
              <a:spcBef>
                <a:spcPts val="0"/>
              </a:spcBef>
              <a:spcAft>
                <a:spcPts val="0"/>
              </a:spcAft>
              <a:buClr>
                <a:schemeClr val="dk1"/>
              </a:buClr>
              <a:buSzPts val="1100"/>
              <a:buFont typeface="Arial"/>
              <a:buNone/>
            </a:pPr>
            <a:r>
              <a:rPr lang="en-GB" dirty="0"/>
              <a:t>Split between young and older although 65+ most engaged</a:t>
            </a:r>
          </a:p>
          <a:p>
            <a:pPr marL="457200" lvl="0" indent="-228600" algn="l" rtl="0">
              <a:spcBef>
                <a:spcPts val="0"/>
              </a:spcBef>
              <a:spcAft>
                <a:spcPts val="0"/>
              </a:spcAft>
              <a:buClr>
                <a:schemeClr val="dk1"/>
              </a:buClr>
              <a:buSzPts val="1100"/>
              <a:buFont typeface="Arial"/>
              <a:buNone/>
            </a:pPr>
            <a:r>
              <a:rPr lang="en-GB" dirty="0"/>
              <a:t>McDonalds as an outlier</a:t>
            </a:r>
          </a:p>
          <a:p>
            <a:pPr marL="457200" lvl="0" indent="-228600" algn="l" rtl="0">
              <a:spcBef>
                <a:spcPts val="0"/>
              </a:spcBef>
              <a:spcAft>
                <a:spcPts val="0"/>
              </a:spcAft>
              <a:buClr>
                <a:schemeClr val="dk1"/>
              </a:buClr>
              <a:buSzPts val="1100"/>
              <a:buFont typeface="Arial"/>
              <a:buNone/>
            </a:pPr>
            <a:r>
              <a:rPr lang="en-GB" dirty="0"/>
              <a:t>Even split between those with/without children</a:t>
            </a:r>
          </a:p>
          <a:p>
            <a:pPr marL="457200" lvl="0" indent="-228600" algn="l" rtl="0">
              <a:spcBef>
                <a:spcPts val="0"/>
              </a:spcBef>
              <a:spcAft>
                <a:spcPts val="0"/>
              </a:spcAft>
              <a:buClr>
                <a:schemeClr val="dk1"/>
              </a:buClr>
              <a:buSzPts val="1100"/>
              <a:buFont typeface="Arial"/>
              <a:buNone/>
            </a:pPr>
            <a:r>
              <a:rPr lang="en-GB" dirty="0"/>
              <a:t>Secondary link to Outdoor activities, History and culture, Events/Festivals</a:t>
            </a:r>
          </a:p>
          <a:p>
            <a:pPr marL="457200" lvl="0" indent="-22860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407923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42d5922b1_0_1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a42d5922b1_0_1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023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53A352-FD30-4270-81E8-B3D5902396F2}" type="slidenum">
              <a:rPr lang="en-GB" smtClean="0"/>
              <a:t>25</a:t>
            </a:fld>
            <a:endParaRPr lang="en-GB"/>
          </a:p>
        </p:txBody>
      </p:sp>
    </p:spTree>
    <p:extLst>
      <p:ext uri="{BB962C8B-B14F-4D97-AF65-F5344CB8AC3E}">
        <p14:creationId xmlns:p14="http://schemas.microsoft.com/office/powerpoint/2010/main" val="102407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spcBef>
                <a:spcPts val="0"/>
              </a:spcBef>
              <a:spcAft>
                <a:spcPts val="0"/>
              </a:spcAft>
              <a:buClr>
                <a:schemeClr val="dk1"/>
              </a:buClr>
              <a:buSzPts val="1100"/>
              <a:buFont typeface="Arial"/>
              <a:buNone/>
            </a:pPr>
            <a:r>
              <a:rPr lang="en-GB" dirty="0"/>
              <a:t>Predominantly female audience</a:t>
            </a:r>
          </a:p>
          <a:p>
            <a:pPr marL="457200" lvl="0" indent="-228600" algn="l" rtl="0">
              <a:spcBef>
                <a:spcPts val="0"/>
              </a:spcBef>
              <a:spcAft>
                <a:spcPts val="0"/>
              </a:spcAft>
              <a:buClr>
                <a:schemeClr val="dk1"/>
              </a:buClr>
              <a:buSzPts val="1100"/>
              <a:buFont typeface="Arial"/>
              <a:buNone/>
            </a:pPr>
            <a:r>
              <a:rPr lang="en-GB" dirty="0"/>
              <a:t>Again split between young and old. Young (18-24) women is a surprise in terms of engagement.</a:t>
            </a:r>
          </a:p>
          <a:p>
            <a:pPr marL="457200" lvl="0" indent="-228600" algn="l" rtl="0">
              <a:spcBef>
                <a:spcPts val="0"/>
              </a:spcBef>
              <a:spcAft>
                <a:spcPts val="0"/>
              </a:spcAft>
              <a:buClr>
                <a:schemeClr val="dk1"/>
              </a:buClr>
              <a:buSzPts val="1100"/>
              <a:buFont typeface="Arial"/>
              <a:buNone/>
            </a:pPr>
            <a:r>
              <a:rPr lang="en-GB" dirty="0"/>
              <a:t>Strong secondary link to Outdoor activities</a:t>
            </a:r>
            <a:endParaRPr dirty="0"/>
          </a:p>
        </p:txBody>
      </p:sp>
    </p:spTree>
    <p:extLst>
      <p:ext uri="{BB962C8B-B14F-4D97-AF65-F5344CB8AC3E}">
        <p14:creationId xmlns:p14="http://schemas.microsoft.com/office/powerpoint/2010/main" val="275167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76F9A-4E8A-814C-870A-6213B21168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96385" y="8910364"/>
            <a:ext cx="4348974" cy="564341"/>
          </a:xfrm>
          <a:prstGeom prst="rect">
            <a:avLst/>
          </a:prstGeom>
        </p:spPr>
      </p:pic>
      <p:sp>
        <p:nvSpPr>
          <p:cNvPr id="2" name="Title 1">
            <a:extLst>
              <a:ext uri="{FF2B5EF4-FFF2-40B4-BE49-F238E27FC236}">
                <a16:creationId xmlns:a16="http://schemas.microsoft.com/office/drawing/2014/main" id="{A2D8E978-7B46-9D40-80D6-76F4C381BB4A}"/>
              </a:ext>
            </a:extLst>
          </p:cNvPr>
          <p:cNvSpPr>
            <a:spLocks noGrp="1"/>
          </p:cNvSpPr>
          <p:nvPr>
            <p:ph type="ctrTitle"/>
          </p:nvPr>
        </p:nvSpPr>
        <p:spPr>
          <a:xfrm>
            <a:off x="7192536" y="1683545"/>
            <a:ext cx="10052823" cy="3581400"/>
          </a:xfrm>
        </p:spPr>
        <p:txBody>
          <a:bodyPr rIns="0" anchor="b">
            <a:normAutofit/>
          </a:bodyPr>
          <a:lstStyle>
            <a:lvl1pPr algn="r">
              <a:defRPr sz="7200" b="0" i="0">
                <a:latin typeface="Avenir Roman" panose="02000503020000020003"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4CDAF86-7830-644E-A7CD-F8F499186C79}"/>
              </a:ext>
            </a:extLst>
          </p:cNvPr>
          <p:cNvSpPr>
            <a:spLocks noGrp="1"/>
          </p:cNvSpPr>
          <p:nvPr>
            <p:ph type="subTitle" idx="1"/>
          </p:nvPr>
        </p:nvSpPr>
        <p:spPr>
          <a:xfrm>
            <a:off x="7192538" y="5403057"/>
            <a:ext cx="10052823" cy="936411"/>
          </a:xfrm>
        </p:spPr>
        <p:txBody>
          <a:bodyPr rIns="0"/>
          <a:lstStyle>
            <a:lvl1pPr marL="0" indent="0" algn="r">
              <a:buNone/>
              <a:defRPr sz="3600" b="0" i="0">
                <a:solidFill>
                  <a:schemeClr val="accent6"/>
                </a:solidFill>
                <a:latin typeface="Avenir Roman" panose="02000503020000020003"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endParaRPr lang="en-GB" dirty="0"/>
          </a:p>
        </p:txBody>
      </p:sp>
      <p:pic>
        <p:nvPicPr>
          <p:cNvPr id="9" name="Picture 8">
            <a:extLst>
              <a:ext uri="{FF2B5EF4-FFF2-40B4-BE49-F238E27FC236}">
                <a16:creationId xmlns:a16="http://schemas.microsoft.com/office/drawing/2014/main" id="{19E5C0C8-65B3-F14D-88C1-6E2A11E908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0138" y="0"/>
            <a:ext cx="11105688" cy="10287000"/>
          </a:xfrm>
          <a:prstGeom prst="rect">
            <a:avLst/>
          </a:prstGeom>
        </p:spPr>
      </p:pic>
    </p:spTree>
    <p:extLst>
      <p:ext uri="{BB962C8B-B14F-4D97-AF65-F5344CB8AC3E}">
        <p14:creationId xmlns:p14="http://schemas.microsoft.com/office/powerpoint/2010/main" val="543904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0D8A-6D6C-A949-9741-590446054BD9}"/>
              </a:ext>
            </a:extLst>
          </p:cNvPr>
          <p:cNvSpPr>
            <a:spLocks noGrp="1"/>
          </p:cNvSpPr>
          <p:nvPr>
            <p:ph type="title"/>
          </p:nvPr>
        </p:nvSpPr>
        <p:spPr>
          <a:xfrm>
            <a:off x="9673277" y="1421781"/>
            <a:ext cx="7739354" cy="2400300"/>
          </a:xfrm>
        </p:spPr>
        <p:txBody>
          <a:bodyPr anchor="b"/>
          <a:lstStyle>
            <a:lvl1pPr>
              <a:defRPr sz="4800" b="0" i="0">
                <a:latin typeface="Arboria Book" panose="02000000000000000000" pitchFamily="2" charset="77"/>
              </a:defRPr>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D796DDA5-75B6-3449-BFBB-AB387DC6DE3C}"/>
              </a:ext>
            </a:extLst>
          </p:cNvPr>
          <p:cNvSpPr>
            <a:spLocks noGrp="1"/>
          </p:cNvSpPr>
          <p:nvPr>
            <p:ph type="pic" idx="1"/>
          </p:nvPr>
        </p:nvSpPr>
        <p:spPr>
          <a:xfrm>
            <a:off x="0" y="1"/>
            <a:ext cx="9155151" cy="10286999"/>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GB"/>
          </a:p>
        </p:txBody>
      </p:sp>
      <p:sp>
        <p:nvSpPr>
          <p:cNvPr id="4" name="Text Placeholder 3">
            <a:extLst>
              <a:ext uri="{FF2B5EF4-FFF2-40B4-BE49-F238E27FC236}">
                <a16:creationId xmlns:a16="http://schemas.microsoft.com/office/drawing/2014/main" id="{369B8D67-9E3A-9B49-839A-5B1FC3A47ED3}"/>
              </a:ext>
            </a:extLst>
          </p:cNvPr>
          <p:cNvSpPr>
            <a:spLocks noGrp="1"/>
          </p:cNvSpPr>
          <p:nvPr>
            <p:ph type="body" sz="half" idx="2"/>
          </p:nvPr>
        </p:nvSpPr>
        <p:spPr>
          <a:xfrm>
            <a:off x="9673277" y="3822081"/>
            <a:ext cx="7739354" cy="5717382"/>
          </a:xfrm>
        </p:spPr>
        <p:txBody>
          <a:bodyPr/>
          <a:lstStyle>
            <a:lvl1pPr marL="0" indent="0">
              <a:buNone/>
              <a:defRPr sz="2400" b="0" i="0">
                <a:latin typeface="Arboria Light" panose="02000000000000000000" pitchFamily="2" charset="77"/>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6" name="Rectangle 5">
            <a:extLst>
              <a:ext uri="{FF2B5EF4-FFF2-40B4-BE49-F238E27FC236}">
                <a16:creationId xmlns:a16="http://schemas.microsoft.com/office/drawing/2014/main" id="{C98475BF-AACE-3343-9003-CEC57983DB85}"/>
              </a:ext>
            </a:extLst>
          </p:cNvPr>
          <p:cNvSpPr/>
          <p:nvPr userDrawn="1"/>
        </p:nvSpPr>
        <p:spPr>
          <a:xfrm>
            <a:off x="9155151" y="0"/>
            <a:ext cx="9132849"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8" name="Picture 7">
            <a:extLst>
              <a:ext uri="{FF2B5EF4-FFF2-40B4-BE49-F238E27FC236}">
                <a16:creationId xmlns:a16="http://schemas.microsoft.com/office/drawing/2014/main" id="{9B178677-477F-E74F-8EAE-6C770372D5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36239" y="463170"/>
            <a:ext cx="3094461" cy="401550"/>
          </a:xfrm>
          <a:prstGeom prst="rect">
            <a:avLst/>
          </a:prstGeom>
        </p:spPr>
      </p:pic>
    </p:spTree>
    <p:extLst>
      <p:ext uri="{BB962C8B-B14F-4D97-AF65-F5344CB8AC3E}">
        <p14:creationId xmlns:p14="http://schemas.microsoft.com/office/powerpoint/2010/main" val="2053287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CB38F2-FDC5-C84E-83BA-BCD0030EF4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36239" y="463170"/>
            <a:ext cx="3094461" cy="401550"/>
          </a:xfrm>
          <a:prstGeom prst="rect">
            <a:avLst/>
          </a:prstGeom>
        </p:spPr>
      </p:pic>
    </p:spTree>
    <p:extLst>
      <p:ext uri="{BB962C8B-B14F-4D97-AF65-F5344CB8AC3E}">
        <p14:creationId xmlns:p14="http://schemas.microsoft.com/office/powerpoint/2010/main" val="2528426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84D6-4A49-C945-A5C5-9DDB52CD0325}"/>
              </a:ext>
            </a:extLst>
          </p:cNvPr>
          <p:cNvSpPr>
            <a:spLocks noGrp="1"/>
          </p:cNvSpPr>
          <p:nvPr>
            <p:ph type="title"/>
          </p:nvPr>
        </p:nvSpPr>
        <p:spPr>
          <a:xfrm>
            <a:off x="253689" y="226898"/>
            <a:ext cx="12358341" cy="874094"/>
          </a:xfrm>
          <a:ln>
            <a:noFill/>
          </a:ln>
        </p:spPr>
        <p:txBody>
          <a:bodyPr>
            <a:normAutofit/>
          </a:bodyPr>
          <a:lstStyle>
            <a:lvl1pPr>
              <a:defRPr sz="3600">
                <a:latin typeface="Avenir Roman" panose="02000503020000020003" pitchFamily="2"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531B34E-E717-774D-A15E-B82CEED0A9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36239" y="463170"/>
            <a:ext cx="3094461" cy="401550"/>
          </a:xfrm>
          <a:prstGeom prst="rect">
            <a:avLst/>
          </a:prstGeom>
        </p:spPr>
      </p:pic>
    </p:spTree>
    <p:extLst>
      <p:ext uri="{BB962C8B-B14F-4D97-AF65-F5344CB8AC3E}">
        <p14:creationId xmlns:p14="http://schemas.microsoft.com/office/powerpoint/2010/main" val="2042741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1B5FE0-E29E-A949-9C24-5BA6B951CD8F}"/>
              </a:ext>
            </a:extLst>
          </p:cNvPr>
          <p:cNvSpPr/>
          <p:nvPr userDrawn="1"/>
        </p:nvSpPr>
        <p:spPr>
          <a:xfrm>
            <a:off x="0" y="0"/>
            <a:ext cx="18288000" cy="10287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Avenir Roman" panose="02000503020000020003" pitchFamily="2" charset="0"/>
            </a:endParaRPr>
          </a:p>
        </p:txBody>
      </p:sp>
      <p:sp>
        <p:nvSpPr>
          <p:cNvPr id="8" name="Title 7">
            <a:extLst>
              <a:ext uri="{FF2B5EF4-FFF2-40B4-BE49-F238E27FC236}">
                <a16:creationId xmlns:a16="http://schemas.microsoft.com/office/drawing/2014/main" id="{B78AE2CA-2C9B-4D4F-A57C-23C6C1C8B0E4}"/>
              </a:ext>
            </a:extLst>
          </p:cNvPr>
          <p:cNvSpPr>
            <a:spLocks noGrp="1"/>
          </p:cNvSpPr>
          <p:nvPr>
            <p:ph type="title"/>
          </p:nvPr>
        </p:nvSpPr>
        <p:spPr>
          <a:xfrm>
            <a:off x="1257300" y="4149328"/>
            <a:ext cx="15773400" cy="1988345"/>
          </a:xfrm>
        </p:spPr>
        <p:txBody>
          <a:bodyPr/>
          <a:lstStyle>
            <a:lvl1pPr algn="ctr">
              <a:defRPr b="0" i="0">
                <a:solidFill>
                  <a:schemeClr val="bg1"/>
                </a:solidFill>
                <a:latin typeface="Avenir Roman" panose="02000503020000020003" pitchFamily="2"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B9D0DCF2-3E17-3044-914B-EFB0810436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36239" y="463170"/>
            <a:ext cx="3094461" cy="401550"/>
          </a:xfrm>
          <a:prstGeom prst="rect">
            <a:avLst/>
          </a:prstGeom>
        </p:spPr>
      </p:pic>
    </p:spTree>
    <p:extLst>
      <p:ext uri="{BB962C8B-B14F-4D97-AF65-F5344CB8AC3E}">
        <p14:creationId xmlns:p14="http://schemas.microsoft.com/office/powerpoint/2010/main" val="242823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1B5FE0-E29E-A949-9C24-5BA6B951CD8F}"/>
              </a:ext>
            </a:extLst>
          </p:cNvPr>
          <p:cNvSpPr/>
          <p:nvPr userDrawn="1"/>
        </p:nvSpPr>
        <p:spPr>
          <a:xfrm>
            <a:off x="0" y="0"/>
            <a:ext cx="18288000" cy="1028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Avenir Roman" panose="02000503020000020003" pitchFamily="2" charset="0"/>
            </a:endParaRPr>
          </a:p>
        </p:txBody>
      </p:sp>
      <p:sp>
        <p:nvSpPr>
          <p:cNvPr id="4" name="Title 7">
            <a:extLst>
              <a:ext uri="{FF2B5EF4-FFF2-40B4-BE49-F238E27FC236}">
                <a16:creationId xmlns:a16="http://schemas.microsoft.com/office/drawing/2014/main" id="{0202B945-1A60-8241-A94D-2A83E7E93B55}"/>
              </a:ext>
            </a:extLst>
          </p:cNvPr>
          <p:cNvSpPr>
            <a:spLocks noGrp="1"/>
          </p:cNvSpPr>
          <p:nvPr>
            <p:ph type="title"/>
          </p:nvPr>
        </p:nvSpPr>
        <p:spPr>
          <a:xfrm>
            <a:off x="1257300" y="4149328"/>
            <a:ext cx="15773400" cy="1988345"/>
          </a:xfrm>
        </p:spPr>
        <p:txBody>
          <a:bodyPr/>
          <a:lstStyle>
            <a:lvl1pPr algn="ctr">
              <a:defRPr b="0" i="0">
                <a:solidFill>
                  <a:schemeClr val="bg1"/>
                </a:solidFill>
                <a:latin typeface="Avenir Roman" panose="02000503020000020003" pitchFamily="2" charset="0"/>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C04190A1-9D85-3A42-A8BF-3079DD88D9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36239" y="463170"/>
            <a:ext cx="3094461" cy="401550"/>
          </a:xfrm>
          <a:prstGeom prst="rect">
            <a:avLst/>
          </a:prstGeom>
        </p:spPr>
      </p:pic>
    </p:spTree>
    <p:extLst>
      <p:ext uri="{BB962C8B-B14F-4D97-AF65-F5344CB8AC3E}">
        <p14:creationId xmlns:p14="http://schemas.microsoft.com/office/powerpoint/2010/main" val="2917436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1B5FE0-E29E-A949-9C24-5BA6B951CD8F}"/>
              </a:ext>
            </a:extLst>
          </p:cNvPr>
          <p:cNvSpPr/>
          <p:nvPr userDrawn="1"/>
        </p:nvSpPr>
        <p:spPr>
          <a:xfrm>
            <a:off x="0" y="0"/>
            <a:ext cx="18288000" cy="10287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4" name="Title 7">
            <a:extLst>
              <a:ext uri="{FF2B5EF4-FFF2-40B4-BE49-F238E27FC236}">
                <a16:creationId xmlns:a16="http://schemas.microsoft.com/office/drawing/2014/main" id="{9CEFCFEA-AF7A-3242-8261-E37325730ED7}"/>
              </a:ext>
            </a:extLst>
          </p:cNvPr>
          <p:cNvSpPr>
            <a:spLocks noGrp="1"/>
          </p:cNvSpPr>
          <p:nvPr>
            <p:ph type="title"/>
          </p:nvPr>
        </p:nvSpPr>
        <p:spPr>
          <a:xfrm>
            <a:off x="1257300" y="4149328"/>
            <a:ext cx="15773400" cy="1988345"/>
          </a:xfrm>
        </p:spPr>
        <p:txBody>
          <a:bodyPr/>
          <a:lstStyle>
            <a:lvl1pPr algn="ctr">
              <a:defRPr b="0" i="0">
                <a:solidFill>
                  <a:schemeClr val="bg1"/>
                </a:solidFill>
                <a:latin typeface="Avenir Roman" panose="02000503020000020003" pitchFamily="2" charset="0"/>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0BB8E69C-9848-7447-9A5F-1FB82A1FAF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36239" y="463170"/>
            <a:ext cx="3094461" cy="401550"/>
          </a:xfrm>
          <a:prstGeom prst="rect">
            <a:avLst/>
          </a:prstGeom>
        </p:spPr>
      </p:pic>
    </p:spTree>
    <p:extLst>
      <p:ext uri="{BB962C8B-B14F-4D97-AF65-F5344CB8AC3E}">
        <p14:creationId xmlns:p14="http://schemas.microsoft.com/office/powerpoint/2010/main" val="4280289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1B5FE0-E29E-A949-9C24-5BA6B951CD8F}"/>
              </a:ext>
            </a:extLst>
          </p:cNvPr>
          <p:cNvSpPr/>
          <p:nvPr userDrawn="1"/>
        </p:nvSpPr>
        <p:spPr>
          <a:xfrm>
            <a:off x="0" y="0"/>
            <a:ext cx="18288000" cy="10287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4" name="Title 7">
            <a:extLst>
              <a:ext uri="{FF2B5EF4-FFF2-40B4-BE49-F238E27FC236}">
                <a16:creationId xmlns:a16="http://schemas.microsoft.com/office/drawing/2014/main" id="{3B534D10-DCC9-534B-997A-A0AF8F97F2C9}"/>
              </a:ext>
            </a:extLst>
          </p:cNvPr>
          <p:cNvSpPr>
            <a:spLocks noGrp="1"/>
          </p:cNvSpPr>
          <p:nvPr>
            <p:ph type="title"/>
          </p:nvPr>
        </p:nvSpPr>
        <p:spPr>
          <a:xfrm>
            <a:off x="1257300" y="4149328"/>
            <a:ext cx="15773400" cy="1988345"/>
          </a:xfrm>
        </p:spPr>
        <p:txBody>
          <a:bodyPr/>
          <a:lstStyle>
            <a:lvl1pPr algn="ctr">
              <a:defRPr b="0" i="0">
                <a:solidFill>
                  <a:schemeClr val="bg1"/>
                </a:solidFill>
                <a:latin typeface="Avenir Roman" panose="02000503020000020003" pitchFamily="2" charset="0"/>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E07E899D-96B1-F147-AEAB-493830C428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36239" y="463170"/>
            <a:ext cx="3094461" cy="401550"/>
          </a:xfrm>
          <a:prstGeom prst="rect">
            <a:avLst/>
          </a:prstGeom>
        </p:spPr>
      </p:pic>
    </p:spTree>
    <p:extLst>
      <p:ext uri="{BB962C8B-B14F-4D97-AF65-F5344CB8AC3E}">
        <p14:creationId xmlns:p14="http://schemas.microsoft.com/office/powerpoint/2010/main" val="420174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1B5FE0-E29E-A949-9C24-5BA6B951CD8F}"/>
              </a:ext>
            </a:extLst>
          </p:cNvPr>
          <p:cNvSpPr/>
          <p:nvPr userDrawn="1"/>
        </p:nvSpPr>
        <p:spPr>
          <a:xfrm>
            <a:off x="0" y="0"/>
            <a:ext cx="18288000" cy="10287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4" name="Title 7">
            <a:extLst>
              <a:ext uri="{FF2B5EF4-FFF2-40B4-BE49-F238E27FC236}">
                <a16:creationId xmlns:a16="http://schemas.microsoft.com/office/drawing/2014/main" id="{C461F391-1F50-5043-99C5-9E89B49EA069}"/>
              </a:ext>
            </a:extLst>
          </p:cNvPr>
          <p:cNvSpPr>
            <a:spLocks noGrp="1"/>
          </p:cNvSpPr>
          <p:nvPr>
            <p:ph type="title"/>
          </p:nvPr>
        </p:nvSpPr>
        <p:spPr>
          <a:xfrm>
            <a:off x="1257300" y="4149328"/>
            <a:ext cx="15773400" cy="1988345"/>
          </a:xfrm>
        </p:spPr>
        <p:txBody>
          <a:bodyPr/>
          <a:lstStyle>
            <a:lvl1pPr algn="ctr">
              <a:defRPr b="0" i="0">
                <a:solidFill>
                  <a:schemeClr val="bg1"/>
                </a:solidFill>
                <a:latin typeface="Avenir Roman" panose="02000503020000020003" pitchFamily="2" charset="0"/>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733DA32-3FB1-7741-9099-37BA322BD4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36239" y="463170"/>
            <a:ext cx="3094461" cy="401550"/>
          </a:xfrm>
          <a:prstGeom prst="rect">
            <a:avLst/>
          </a:prstGeom>
        </p:spPr>
      </p:pic>
    </p:spTree>
    <p:extLst>
      <p:ext uri="{BB962C8B-B14F-4D97-AF65-F5344CB8AC3E}">
        <p14:creationId xmlns:p14="http://schemas.microsoft.com/office/powerpoint/2010/main" val="1020522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1B5FE0-E29E-A949-9C24-5BA6B951CD8F}"/>
              </a:ext>
            </a:extLst>
          </p:cNvPr>
          <p:cNvSpPr/>
          <p:nvPr userDrawn="1"/>
        </p:nvSpPr>
        <p:spPr>
          <a:xfrm>
            <a:off x="0" y="0"/>
            <a:ext cx="18288000" cy="10287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7" name="Picture 6">
            <a:extLst>
              <a:ext uri="{FF2B5EF4-FFF2-40B4-BE49-F238E27FC236}">
                <a16:creationId xmlns:a16="http://schemas.microsoft.com/office/drawing/2014/main" id="{1A3E214B-7EB9-914F-A147-B4588A1AD1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8894" y="4799108"/>
            <a:ext cx="5319098" cy="690228"/>
          </a:xfrm>
          <a:prstGeom prst="rect">
            <a:avLst/>
          </a:prstGeom>
        </p:spPr>
      </p:pic>
    </p:spTree>
    <p:extLst>
      <p:ext uri="{BB962C8B-B14F-4D97-AF65-F5344CB8AC3E}">
        <p14:creationId xmlns:p14="http://schemas.microsoft.com/office/powerpoint/2010/main" val="287811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D3E4BC-073B-4C4A-B39F-C8C816D485F2}"/>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9B8039-CFCB-E74C-8DEB-362809F0FA99}"/>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BD1B23-5F51-C545-AF8A-771B0715291A}"/>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7A62356B-96C1-E448-B27B-90386B1F416E}" type="datetimeFigureOut">
              <a:rPr lang="en-GB" smtClean="0"/>
              <a:t>11/06/2021</a:t>
            </a:fld>
            <a:endParaRPr lang="en-GB"/>
          </a:p>
        </p:txBody>
      </p:sp>
      <p:sp>
        <p:nvSpPr>
          <p:cNvPr id="5" name="Footer Placeholder 4">
            <a:extLst>
              <a:ext uri="{FF2B5EF4-FFF2-40B4-BE49-F238E27FC236}">
                <a16:creationId xmlns:a16="http://schemas.microsoft.com/office/drawing/2014/main" id="{DFDD7759-17EB-DC4C-9F64-B74DF0BE7160}"/>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8BC46B-47BE-4E40-961A-87299D33ECB3}"/>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A3D83415-8A64-714E-B11C-7B5B17C16926}" type="slidenum">
              <a:rPr lang="en-GB" smtClean="0"/>
              <a:t>‹#›</a:t>
            </a:fld>
            <a:endParaRPr lang="en-GB"/>
          </a:p>
        </p:txBody>
      </p:sp>
    </p:spTree>
    <p:extLst>
      <p:ext uri="{BB962C8B-B14F-4D97-AF65-F5344CB8AC3E}">
        <p14:creationId xmlns:p14="http://schemas.microsoft.com/office/powerpoint/2010/main" val="4134657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8.gif"/></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39.gif"/></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961743" y="3401514"/>
            <a:ext cx="7632254" cy="4383248"/>
          </a:xfrm>
          <a:prstGeom prst="rect">
            <a:avLst/>
          </a:prstGeom>
        </p:spPr>
        <p:txBody>
          <a:bodyPr lIns="0" tIns="0" rIns="0" bIns="0" rtlCol="0" anchor="t">
            <a:spAutoFit/>
          </a:bodyPr>
          <a:lstStyle/>
          <a:p>
            <a:pPr marL="0" lvl="0" indent="0">
              <a:lnSpc>
                <a:spcPts val="11440"/>
              </a:lnSpc>
            </a:pPr>
            <a:r>
              <a:rPr lang="en-US" sz="10399" spc="-103">
                <a:solidFill>
                  <a:srgbClr val="000000"/>
                </a:solidFill>
                <a:latin typeface="DM Sans Bold"/>
              </a:rPr>
              <a:t>Consumer Testing Insights</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014067" y="1606779"/>
            <a:ext cx="4624379" cy="266532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0" y="7672824"/>
            <a:ext cx="4285534" cy="2614176"/>
          </a:xfrm>
          <a:prstGeom prst="rect">
            <a:avLst/>
          </a:prstGeom>
        </p:spPr>
      </p:pic>
      <p:sp>
        <p:nvSpPr>
          <p:cNvPr id="5" name="TextBox 5"/>
          <p:cNvSpPr txBox="1"/>
          <p:nvPr/>
        </p:nvSpPr>
        <p:spPr>
          <a:xfrm>
            <a:off x="13326257" y="981075"/>
            <a:ext cx="3933043" cy="409998"/>
          </a:xfrm>
          <a:prstGeom prst="rect">
            <a:avLst/>
          </a:prstGeom>
        </p:spPr>
        <p:txBody>
          <a:bodyPr lIns="0" tIns="0" rIns="0" bIns="0" rtlCol="0" anchor="t">
            <a:spAutoFit/>
          </a:bodyPr>
          <a:lstStyle/>
          <a:p>
            <a:pPr marL="0" lvl="0" indent="0" algn="r">
              <a:lnSpc>
                <a:spcPts val="3359"/>
              </a:lnSpc>
              <a:spcBef>
                <a:spcPct val="0"/>
              </a:spcBef>
            </a:pPr>
            <a:r>
              <a:rPr lang="en-US" sz="2400">
                <a:solidFill>
                  <a:srgbClr val="000000"/>
                </a:solidFill>
                <a:latin typeface="DM Sans"/>
              </a:rPr>
              <a:t>June 11,</a:t>
            </a:r>
            <a:r>
              <a:rPr lang="en-US" sz="2400" u="none">
                <a:solidFill>
                  <a:srgbClr val="000000"/>
                </a:solidFill>
                <a:latin typeface="DM Sans"/>
              </a:rPr>
              <a:t> 2021</a:t>
            </a:r>
          </a:p>
        </p:txBody>
      </p:sp>
      <p:sp>
        <p:nvSpPr>
          <p:cNvPr id="6" name="TextBox 6"/>
          <p:cNvSpPr txBox="1"/>
          <p:nvPr/>
        </p:nvSpPr>
        <p:spPr>
          <a:xfrm>
            <a:off x="1028700" y="981075"/>
            <a:ext cx="3933043" cy="409998"/>
          </a:xfrm>
          <a:prstGeom prst="rect">
            <a:avLst/>
          </a:prstGeom>
        </p:spPr>
        <p:txBody>
          <a:bodyPr lIns="0" tIns="0" rIns="0" bIns="0" rtlCol="0" anchor="t">
            <a:spAutoFit/>
          </a:bodyPr>
          <a:lstStyle/>
          <a:p>
            <a:pPr marL="0" lvl="0" indent="0">
              <a:lnSpc>
                <a:spcPts val="3359"/>
              </a:lnSpc>
              <a:spcBef>
                <a:spcPct val="0"/>
              </a:spcBef>
            </a:pPr>
            <a:r>
              <a:rPr lang="en-US" sz="2400">
                <a:solidFill>
                  <a:srgbClr val="000000"/>
                </a:solidFill>
                <a:latin typeface="DM Sans"/>
              </a:rPr>
              <a:t>Visit Kent</a:t>
            </a:r>
          </a:p>
        </p:txBody>
      </p:sp>
      <p:sp>
        <p:nvSpPr>
          <p:cNvPr id="7" name="TextBox 7"/>
          <p:cNvSpPr txBox="1"/>
          <p:nvPr/>
        </p:nvSpPr>
        <p:spPr>
          <a:xfrm>
            <a:off x="11319530" y="1843551"/>
            <a:ext cx="4013454" cy="1664291"/>
          </a:xfrm>
          <a:prstGeom prst="rect">
            <a:avLst/>
          </a:prstGeom>
        </p:spPr>
        <p:txBody>
          <a:bodyPr lIns="0" tIns="0" rIns="0" bIns="0" rtlCol="0" anchor="t">
            <a:spAutoFit/>
          </a:bodyPr>
          <a:lstStyle/>
          <a:p>
            <a:pPr marL="0" lvl="0" indent="0" algn="ctr">
              <a:lnSpc>
                <a:spcPts val="3359"/>
              </a:lnSpc>
              <a:spcBef>
                <a:spcPct val="0"/>
              </a:spcBef>
            </a:pPr>
            <a:r>
              <a:rPr lang="en-US" sz="2400" spc="-24">
                <a:solidFill>
                  <a:srgbClr val="FFFFFF"/>
                </a:solidFill>
                <a:latin typeface="DM Sans"/>
              </a:rPr>
              <a:t>An opportunity to begin discussing the insights from our consumer testing campaign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28043" y="1028700"/>
            <a:ext cx="17788967" cy="9125151"/>
          </a:xfrm>
          <a:prstGeom prst="rect">
            <a:avLst/>
          </a:prstGeom>
        </p:spPr>
      </p:pic>
      <p:sp>
        <p:nvSpPr>
          <p:cNvPr id="3" name="TextBox 3"/>
          <p:cNvSpPr txBox="1"/>
          <p:nvPr/>
        </p:nvSpPr>
        <p:spPr>
          <a:xfrm>
            <a:off x="392277" y="332442"/>
            <a:ext cx="17503447" cy="481330"/>
          </a:xfrm>
          <a:prstGeom prst="rect">
            <a:avLst/>
          </a:prstGeom>
        </p:spPr>
        <p:txBody>
          <a:bodyPr lIns="0" tIns="0" rIns="0" bIns="0" rtlCol="0" anchor="t">
            <a:spAutoFit/>
          </a:bodyPr>
          <a:lstStyle/>
          <a:p>
            <a:pPr>
              <a:lnSpc>
                <a:spcPts val="3919"/>
              </a:lnSpc>
            </a:pPr>
            <a:r>
              <a:rPr lang="en-US" sz="2799">
                <a:solidFill>
                  <a:srgbClr val="000000"/>
                </a:solidFill>
                <a:latin typeface="Open Sans Light Bold"/>
              </a:rPr>
              <a:t>Q3 what combination of activities were chosen together?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4249" y="299544"/>
            <a:ext cx="17939502" cy="2613427"/>
            <a:chOff x="0" y="0"/>
            <a:chExt cx="4533222" cy="660400"/>
          </a:xfrm>
        </p:grpSpPr>
        <p:sp>
          <p:nvSpPr>
            <p:cNvPr id="3" name="Freeform 3"/>
            <p:cNvSpPr/>
            <p:nvPr/>
          </p:nvSpPr>
          <p:spPr>
            <a:xfrm>
              <a:off x="0" y="0"/>
              <a:ext cx="4533223" cy="660400"/>
            </a:xfrm>
            <a:custGeom>
              <a:avLst/>
              <a:gdLst/>
              <a:ahLst/>
              <a:cxnLst/>
              <a:rect l="l" t="t" r="r" b="b"/>
              <a:pathLst>
                <a:path w="4533223" h="660400">
                  <a:moveTo>
                    <a:pt x="4408762" y="660400"/>
                  </a:moveTo>
                  <a:lnTo>
                    <a:pt x="124460" y="660400"/>
                  </a:lnTo>
                  <a:cubicBezTo>
                    <a:pt x="55880" y="660400"/>
                    <a:pt x="0" y="604520"/>
                    <a:pt x="0" y="535940"/>
                  </a:cubicBezTo>
                  <a:lnTo>
                    <a:pt x="0" y="124460"/>
                  </a:lnTo>
                  <a:cubicBezTo>
                    <a:pt x="0" y="55880"/>
                    <a:pt x="55880" y="0"/>
                    <a:pt x="124460" y="0"/>
                  </a:cubicBezTo>
                  <a:lnTo>
                    <a:pt x="4408762" y="0"/>
                  </a:lnTo>
                  <a:cubicBezTo>
                    <a:pt x="4477343" y="0"/>
                    <a:pt x="4533223" y="55880"/>
                    <a:pt x="4533223" y="124460"/>
                  </a:cubicBezTo>
                  <a:lnTo>
                    <a:pt x="4533223" y="535940"/>
                  </a:lnTo>
                  <a:cubicBezTo>
                    <a:pt x="4533223" y="604520"/>
                    <a:pt x="4477343" y="660400"/>
                    <a:pt x="4408762" y="660400"/>
                  </a:cubicBezTo>
                  <a:close/>
                </a:path>
              </a:pathLst>
            </a:custGeom>
            <a:solidFill>
              <a:srgbClr val="008037"/>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09639" y="3034767"/>
            <a:ext cx="14250072" cy="7252233"/>
          </a:xfrm>
          <a:prstGeom prst="rect">
            <a:avLst/>
          </a:prstGeom>
        </p:spPr>
      </p:pic>
      <p:sp>
        <p:nvSpPr>
          <p:cNvPr id="5" name="TextBox 5"/>
          <p:cNvSpPr txBox="1"/>
          <p:nvPr/>
        </p:nvSpPr>
        <p:spPr>
          <a:xfrm>
            <a:off x="404653" y="1152233"/>
            <a:ext cx="17478694" cy="860425"/>
          </a:xfrm>
          <a:prstGeom prst="rect">
            <a:avLst/>
          </a:prstGeom>
        </p:spPr>
        <p:txBody>
          <a:bodyPr lIns="0" tIns="0" rIns="0" bIns="0" rtlCol="0" anchor="t">
            <a:spAutoFit/>
          </a:bodyPr>
          <a:lstStyle/>
          <a:p>
            <a:pPr algn="ctr">
              <a:lnSpc>
                <a:spcPts val="3499"/>
              </a:lnSpc>
            </a:pPr>
            <a:r>
              <a:rPr lang="en-US" sz="2499">
                <a:solidFill>
                  <a:srgbClr val="FFFFFF"/>
                </a:solidFill>
                <a:latin typeface="Open Sans Bold"/>
              </a:rPr>
              <a:t>Q4. Which, if any, of the following sustainable tourism practices would increase your</a:t>
            </a:r>
          </a:p>
          <a:p>
            <a:pPr algn="ctr">
              <a:lnSpc>
                <a:spcPts val="3499"/>
              </a:lnSpc>
            </a:pPr>
            <a:r>
              <a:rPr lang="en-US" sz="2499">
                <a:solidFill>
                  <a:srgbClr val="FFFFFF"/>
                </a:solidFill>
                <a:latin typeface="Open Sans Bold"/>
              </a:rPr>
              <a:t>interest in visiting Kent as a tourist at any point in the future? </a:t>
            </a:r>
          </a:p>
        </p:txBody>
      </p:sp>
      <p:sp>
        <p:nvSpPr>
          <p:cNvPr id="6" name="TextBox 6"/>
          <p:cNvSpPr txBox="1"/>
          <p:nvPr/>
        </p:nvSpPr>
        <p:spPr>
          <a:xfrm>
            <a:off x="14182780" y="4267835"/>
            <a:ext cx="3930971" cy="4323715"/>
          </a:xfrm>
          <a:prstGeom prst="rect">
            <a:avLst/>
          </a:prstGeom>
        </p:spPr>
        <p:txBody>
          <a:bodyPr lIns="0" tIns="0" rIns="0" bIns="0" rtlCol="0" anchor="t">
            <a:spAutoFit/>
          </a:bodyPr>
          <a:lstStyle/>
          <a:p>
            <a:pPr marL="410209" lvl="1" indent="-205105">
              <a:lnSpc>
                <a:spcPts val="2659"/>
              </a:lnSpc>
              <a:buFont typeface="Arial"/>
              <a:buChar char="•"/>
            </a:pPr>
            <a:r>
              <a:rPr lang="en-US" sz="1899">
                <a:solidFill>
                  <a:srgbClr val="000000"/>
                </a:solidFill>
                <a:latin typeface="Open Sans Light"/>
              </a:rPr>
              <a:t>All practices had a comparable </a:t>
            </a:r>
            <a:r>
              <a:rPr lang="en-US" sz="1200">
                <a:solidFill>
                  <a:srgbClr val="000000"/>
                </a:solidFill>
                <a:latin typeface="Arimo"/>
              </a:rPr>
              <a:t>share of responses, but the highest share was seen for practices that would have a </a:t>
            </a:r>
            <a:r>
              <a:rPr lang="en-US" sz="1200">
                <a:solidFill>
                  <a:srgbClr val="000000"/>
                </a:solidFill>
                <a:latin typeface="Arimo Bold"/>
              </a:rPr>
              <a:t>positive impact on local communities.</a:t>
            </a:r>
          </a:p>
          <a:p>
            <a:pPr>
              <a:lnSpc>
                <a:spcPts val="2659"/>
              </a:lnSpc>
            </a:pPr>
            <a:endParaRPr lang="en-US" sz="1200">
              <a:solidFill>
                <a:srgbClr val="000000"/>
              </a:solidFill>
              <a:latin typeface="Arimo Bold"/>
            </a:endParaRPr>
          </a:p>
          <a:p>
            <a:pPr marL="410210" lvl="1" indent="-205105">
              <a:lnSpc>
                <a:spcPts val="2659"/>
              </a:lnSpc>
              <a:buFont typeface="Arial"/>
              <a:buChar char="•"/>
            </a:pPr>
            <a:r>
              <a:rPr lang="en-US" sz="1200">
                <a:solidFill>
                  <a:srgbClr val="000000"/>
                </a:solidFill>
                <a:latin typeface="Arimo Bold"/>
              </a:rPr>
              <a:t>Younger females</a:t>
            </a:r>
            <a:r>
              <a:rPr lang="en-US" sz="1200">
                <a:solidFill>
                  <a:srgbClr val="000000"/>
                </a:solidFill>
                <a:latin typeface="Arimo"/>
              </a:rPr>
              <a:t> are more likely to be </a:t>
            </a:r>
            <a:r>
              <a:rPr lang="en-US" sz="1200">
                <a:solidFill>
                  <a:srgbClr val="000000"/>
                </a:solidFill>
                <a:latin typeface="Arimo Bold"/>
              </a:rPr>
              <a:t>interested in sustainable practices</a:t>
            </a:r>
            <a:r>
              <a:rPr lang="en-US" sz="1200">
                <a:solidFill>
                  <a:srgbClr val="000000"/>
                </a:solidFill>
                <a:latin typeface="Arimo"/>
              </a:rPr>
              <a:t> whereas</a:t>
            </a:r>
            <a:r>
              <a:rPr lang="en-US" sz="1200">
                <a:solidFill>
                  <a:srgbClr val="000000"/>
                </a:solidFill>
                <a:latin typeface="Arimo Bold"/>
              </a:rPr>
              <a:t> younger or older males</a:t>
            </a:r>
            <a:r>
              <a:rPr lang="en-US" sz="1200">
                <a:solidFill>
                  <a:srgbClr val="000000"/>
                </a:solidFill>
                <a:latin typeface="Arimo"/>
              </a:rPr>
              <a:t> (excluding 35-54) were more likely to be interested.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C92E-B621-7C40-847A-E463329E2F1A}"/>
              </a:ext>
            </a:extLst>
          </p:cNvPr>
          <p:cNvSpPr>
            <a:spLocks noGrp="1"/>
          </p:cNvSpPr>
          <p:nvPr>
            <p:ph type="title"/>
          </p:nvPr>
        </p:nvSpPr>
        <p:spPr/>
        <p:txBody>
          <a:bodyPr/>
          <a:lstStyle/>
          <a:p>
            <a:r>
              <a:rPr lang="en-GB" dirty="0"/>
              <a:t>Creative Experiences</a:t>
            </a:r>
          </a:p>
        </p:txBody>
      </p:sp>
    </p:spTree>
    <p:extLst>
      <p:ext uri="{BB962C8B-B14F-4D97-AF65-F5344CB8AC3E}">
        <p14:creationId xmlns:p14="http://schemas.microsoft.com/office/powerpoint/2010/main" val="1306107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19"/>
          <p:cNvSpPr txBox="1">
            <a:spLocks noGrp="1"/>
          </p:cNvSpPr>
          <p:nvPr>
            <p:ph type="title"/>
          </p:nvPr>
        </p:nvSpPr>
        <p:spPr>
          <a:xfrm>
            <a:off x="253689" y="226898"/>
            <a:ext cx="12358341" cy="874094"/>
          </a:xfrm>
          <a:prstGeom prst="rect">
            <a:avLst/>
          </a:prstGeom>
          <a:noFill/>
          <a:ln>
            <a:noFill/>
          </a:ln>
        </p:spPr>
        <p:txBody>
          <a:bodyPr spcFirstLastPara="1" vert="horz" wrap="square" lIns="182850" tIns="182850" rIns="182850" bIns="182850" rtlCol="0" anchor="ctr" anchorCtr="0">
            <a:noAutofit/>
          </a:bodyPr>
          <a:lstStyle/>
          <a:p>
            <a:r>
              <a:rPr lang="en-GB" dirty="0"/>
              <a:t>Theme messaging</a:t>
            </a:r>
          </a:p>
        </p:txBody>
      </p:sp>
      <p:sp>
        <p:nvSpPr>
          <p:cNvPr id="9" name="Rectangle 8">
            <a:extLst>
              <a:ext uri="{FF2B5EF4-FFF2-40B4-BE49-F238E27FC236}">
                <a16:creationId xmlns:a16="http://schemas.microsoft.com/office/drawing/2014/main" id="{FF73569B-F3FB-3945-85CD-E74F30FCEF35}"/>
              </a:ext>
            </a:extLst>
          </p:cNvPr>
          <p:cNvSpPr/>
          <p:nvPr/>
        </p:nvSpPr>
        <p:spPr>
          <a:xfrm>
            <a:off x="5266551" y="1830173"/>
            <a:ext cx="3168234" cy="415498"/>
          </a:xfrm>
          <a:prstGeom prst="rect">
            <a:avLst/>
          </a:prstGeom>
        </p:spPr>
        <p:txBody>
          <a:bodyPr wrap="square">
            <a:spAutoFit/>
          </a:bodyPr>
          <a:lstStyle/>
          <a:p>
            <a:pPr defTabSz="1371600"/>
            <a:r>
              <a:rPr lang="en-GB" sz="2100" dirty="0">
                <a:solidFill>
                  <a:srgbClr val="982062"/>
                </a:solidFill>
                <a:latin typeface="Avenir Book" panose="02000503020000020003" pitchFamily="2" charset="0"/>
              </a:rPr>
              <a:t>Informational</a:t>
            </a:r>
            <a:endParaRPr lang="en-GB" sz="2100" dirty="0">
              <a:solidFill>
                <a:srgbClr val="F75F41"/>
              </a:solidFill>
              <a:latin typeface="Calibri" panose="020F0502020204030204"/>
            </a:endParaRPr>
          </a:p>
        </p:txBody>
      </p:sp>
      <p:pic>
        <p:nvPicPr>
          <p:cNvPr id="15" name="Picture 14">
            <a:extLst>
              <a:ext uri="{FF2B5EF4-FFF2-40B4-BE49-F238E27FC236}">
                <a16:creationId xmlns:a16="http://schemas.microsoft.com/office/drawing/2014/main" id="{BDEA954F-6AA3-FE4B-AA94-9CE306543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110" y="1830173"/>
            <a:ext cx="3616707" cy="3024003"/>
          </a:xfrm>
          <a:prstGeom prst="rect">
            <a:avLst/>
          </a:prstGeom>
          <a:ln>
            <a:solidFill>
              <a:schemeClr val="accent6"/>
            </a:solidFill>
          </a:ln>
          <a:effectLst/>
        </p:spPr>
      </p:pic>
      <p:pic>
        <p:nvPicPr>
          <p:cNvPr id="3" name="Picture 2">
            <a:extLst>
              <a:ext uri="{FF2B5EF4-FFF2-40B4-BE49-F238E27FC236}">
                <a16:creationId xmlns:a16="http://schemas.microsoft.com/office/drawing/2014/main" id="{3695278C-3976-1A44-BDCB-7A2D20D77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1032" y="1828522"/>
            <a:ext cx="3616707" cy="3013922"/>
          </a:xfrm>
          <a:prstGeom prst="rect">
            <a:avLst/>
          </a:prstGeom>
          <a:ln>
            <a:solidFill>
              <a:schemeClr val="accent6"/>
            </a:solidFill>
          </a:ln>
        </p:spPr>
      </p:pic>
      <p:sp>
        <p:nvSpPr>
          <p:cNvPr id="18" name="Rectangle 17">
            <a:extLst>
              <a:ext uri="{FF2B5EF4-FFF2-40B4-BE49-F238E27FC236}">
                <a16:creationId xmlns:a16="http://schemas.microsoft.com/office/drawing/2014/main" id="{499C7C00-0A3D-FC41-ACA7-B37F66BA05E0}"/>
              </a:ext>
            </a:extLst>
          </p:cNvPr>
          <p:cNvSpPr/>
          <p:nvPr/>
        </p:nvSpPr>
        <p:spPr>
          <a:xfrm>
            <a:off x="13084214" y="1828521"/>
            <a:ext cx="2792189" cy="415498"/>
          </a:xfrm>
          <a:prstGeom prst="rect">
            <a:avLst/>
          </a:prstGeom>
        </p:spPr>
        <p:txBody>
          <a:bodyPr wrap="square">
            <a:spAutoFit/>
          </a:bodyPr>
          <a:lstStyle/>
          <a:p>
            <a:pPr defTabSz="1371600"/>
            <a:r>
              <a:rPr lang="en-GB" sz="2100" dirty="0">
                <a:solidFill>
                  <a:srgbClr val="33A8AB"/>
                </a:solidFill>
                <a:latin typeface="Avenir Book" panose="02000503020000020003" pitchFamily="2" charset="0"/>
              </a:rPr>
              <a:t>Inspirational</a:t>
            </a:r>
            <a:endParaRPr lang="en-GB" sz="2100" dirty="0">
              <a:solidFill>
                <a:srgbClr val="33A8AB"/>
              </a:solidFill>
              <a:latin typeface="Calibri" panose="020F0502020204030204"/>
            </a:endParaRPr>
          </a:p>
        </p:txBody>
      </p:sp>
      <p:sp>
        <p:nvSpPr>
          <p:cNvPr id="60" name="TextBox 59">
            <a:extLst>
              <a:ext uri="{FF2B5EF4-FFF2-40B4-BE49-F238E27FC236}">
                <a16:creationId xmlns:a16="http://schemas.microsoft.com/office/drawing/2014/main" id="{FB0208A0-479F-E448-AE22-D89EF5785E1F}"/>
              </a:ext>
            </a:extLst>
          </p:cNvPr>
          <p:cNvSpPr txBox="1"/>
          <p:nvPr/>
        </p:nvSpPr>
        <p:spPr>
          <a:xfrm>
            <a:off x="5266552" y="2615003"/>
            <a:ext cx="3312332" cy="415498"/>
          </a:xfrm>
          <a:prstGeom prst="rect">
            <a:avLst/>
          </a:prstGeom>
          <a:noFill/>
          <a:ln>
            <a:noFill/>
          </a:ln>
        </p:spPr>
        <p:txBody>
          <a:bodyPr wrap="square" rtlCol="0">
            <a:spAutoFit/>
          </a:bodyPr>
          <a:lstStyle/>
          <a:p>
            <a:pPr defTabSz="1371600"/>
            <a:r>
              <a:rPr lang="en-GB" sz="2100" dirty="0">
                <a:solidFill>
                  <a:srgbClr val="000000"/>
                </a:solidFill>
                <a:latin typeface="Avenir Book" panose="02000503020000020003" pitchFamily="2" charset="0"/>
              </a:rPr>
              <a:t>681 clicks/0.105%CTR</a:t>
            </a:r>
            <a:endParaRPr lang="en-GB" sz="2100" dirty="0">
              <a:solidFill>
                <a:srgbClr val="000000"/>
              </a:solidFill>
              <a:latin typeface="Calibri" panose="020F0502020204030204"/>
            </a:endParaRPr>
          </a:p>
        </p:txBody>
      </p:sp>
      <p:sp>
        <p:nvSpPr>
          <p:cNvPr id="65" name="TextBox 64">
            <a:extLst>
              <a:ext uri="{FF2B5EF4-FFF2-40B4-BE49-F238E27FC236}">
                <a16:creationId xmlns:a16="http://schemas.microsoft.com/office/drawing/2014/main" id="{B3A2A7C6-BDB0-D34B-9BA7-88B3B44B2FCD}"/>
              </a:ext>
            </a:extLst>
          </p:cNvPr>
          <p:cNvSpPr txBox="1"/>
          <p:nvPr/>
        </p:nvSpPr>
        <p:spPr>
          <a:xfrm>
            <a:off x="13084214" y="2616192"/>
            <a:ext cx="3347466" cy="415498"/>
          </a:xfrm>
          <a:prstGeom prst="rect">
            <a:avLst/>
          </a:prstGeom>
          <a:noFill/>
          <a:ln>
            <a:noFill/>
          </a:ln>
        </p:spPr>
        <p:txBody>
          <a:bodyPr wrap="square" rtlCol="0">
            <a:spAutoFit/>
          </a:bodyPr>
          <a:lstStyle/>
          <a:p>
            <a:pPr defTabSz="1371600"/>
            <a:r>
              <a:rPr lang="en-GB" sz="2100" dirty="0">
                <a:solidFill>
                  <a:srgbClr val="000000"/>
                </a:solidFill>
                <a:latin typeface="Avenir Book" panose="02000503020000020003" pitchFamily="2" charset="0"/>
              </a:rPr>
              <a:t>621 clicks/0.094%CTR</a:t>
            </a:r>
            <a:endParaRPr lang="en-GB" sz="2100" dirty="0">
              <a:solidFill>
                <a:srgbClr val="000000"/>
              </a:solidFill>
              <a:latin typeface="Calibri" panose="020F0502020204030204"/>
            </a:endParaRPr>
          </a:p>
        </p:txBody>
      </p:sp>
      <p:sp>
        <p:nvSpPr>
          <p:cNvPr id="78" name="Google Shape;222;p19">
            <a:extLst>
              <a:ext uri="{FF2B5EF4-FFF2-40B4-BE49-F238E27FC236}">
                <a16:creationId xmlns:a16="http://schemas.microsoft.com/office/drawing/2014/main" id="{809E85ED-F65E-FF45-AB95-7A780A219241}"/>
              </a:ext>
            </a:extLst>
          </p:cNvPr>
          <p:cNvSpPr txBox="1"/>
          <p:nvPr/>
        </p:nvSpPr>
        <p:spPr>
          <a:xfrm>
            <a:off x="1323111" y="6500015"/>
            <a:ext cx="7748094" cy="1392728"/>
          </a:xfrm>
          <a:prstGeom prst="rect">
            <a:avLst/>
          </a:prstGeom>
          <a:noFill/>
          <a:ln>
            <a:noFill/>
          </a:ln>
        </p:spPr>
        <p:txBody>
          <a:bodyPr spcFirstLastPara="1" wrap="square" lIns="182850" tIns="182850" rIns="182850" bIns="182850" anchor="t" anchorCtr="0">
            <a:noAutofit/>
          </a:bodyPr>
          <a:lstStyle/>
          <a:p>
            <a:pPr defTabSz="1371600"/>
            <a:r>
              <a:rPr lang="en-GB" sz="2100" dirty="0">
                <a:solidFill>
                  <a:srgbClr val="000000"/>
                </a:solidFill>
                <a:latin typeface="Avenir Book" panose="02000503020000020003" pitchFamily="2" charset="0"/>
              </a:rPr>
              <a:t>The best performing creative was </a:t>
            </a:r>
            <a:r>
              <a:rPr lang="en-GB" sz="2100" dirty="0">
                <a:solidFill>
                  <a:srgbClr val="982062"/>
                </a:solidFill>
                <a:latin typeface="Avenir Book" panose="02000503020000020003" pitchFamily="2" charset="0"/>
              </a:rPr>
              <a:t>Informational</a:t>
            </a:r>
            <a:r>
              <a:rPr lang="en-GB" sz="2100" dirty="0">
                <a:solidFill>
                  <a:srgbClr val="000000"/>
                </a:solidFill>
                <a:latin typeface="Avenir Book" panose="02000503020000020003" pitchFamily="2" charset="0"/>
              </a:rPr>
              <a:t> which achieved a </a:t>
            </a:r>
            <a:r>
              <a:rPr lang="en-GB" sz="2100" dirty="0">
                <a:solidFill>
                  <a:srgbClr val="982062"/>
                </a:solidFill>
                <a:latin typeface="Avenir Book" panose="02000503020000020003" pitchFamily="2" charset="0"/>
              </a:rPr>
              <a:t>0.105% CTR </a:t>
            </a:r>
            <a:r>
              <a:rPr lang="en-GB" sz="2100" dirty="0">
                <a:solidFill>
                  <a:srgbClr val="000000"/>
                </a:solidFill>
                <a:latin typeface="Avenir Book" panose="02000503020000020003" pitchFamily="2" charset="0"/>
              </a:rPr>
              <a:t>which also had the most on-site engagement.</a:t>
            </a:r>
          </a:p>
        </p:txBody>
      </p:sp>
      <p:sp>
        <p:nvSpPr>
          <p:cNvPr id="80" name="TextBox 79">
            <a:extLst>
              <a:ext uri="{FF2B5EF4-FFF2-40B4-BE49-F238E27FC236}">
                <a16:creationId xmlns:a16="http://schemas.microsoft.com/office/drawing/2014/main" id="{90287FB1-F215-A247-ABFC-A6FE21FAE11D}"/>
              </a:ext>
            </a:extLst>
          </p:cNvPr>
          <p:cNvSpPr txBox="1"/>
          <p:nvPr/>
        </p:nvSpPr>
        <p:spPr>
          <a:xfrm>
            <a:off x="16581380" y="9917669"/>
            <a:ext cx="1706621" cy="323165"/>
          </a:xfrm>
          <a:prstGeom prst="rect">
            <a:avLst/>
          </a:prstGeom>
          <a:noFill/>
        </p:spPr>
        <p:txBody>
          <a:bodyPr wrap="none" rtlCol="0">
            <a:spAutoFit/>
          </a:bodyPr>
          <a:lstStyle/>
          <a:p>
            <a:pPr algn="r" defTabSz="1371600"/>
            <a:r>
              <a:rPr lang="en-GB" sz="1500" dirty="0">
                <a:solidFill>
                  <a:srgbClr val="000000"/>
                </a:solidFill>
                <a:latin typeface="Avenir Book" panose="02000503020000020003" pitchFamily="2" charset="0"/>
              </a:rPr>
              <a:t>Source: Hotjar; MIQ</a:t>
            </a:r>
          </a:p>
        </p:txBody>
      </p:sp>
      <p:graphicFrame>
        <p:nvGraphicFramePr>
          <p:cNvPr id="8" name="Table 7">
            <a:extLst>
              <a:ext uri="{FF2B5EF4-FFF2-40B4-BE49-F238E27FC236}">
                <a16:creationId xmlns:a16="http://schemas.microsoft.com/office/drawing/2014/main" id="{3DD24A2A-CA7E-A747-B7FA-A493D2A2D40E}"/>
              </a:ext>
            </a:extLst>
          </p:cNvPr>
          <p:cNvGraphicFramePr>
            <a:graphicFrameLocks noGrp="1"/>
          </p:cNvGraphicFramePr>
          <p:nvPr/>
        </p:nvGraphicFramePr>
        <p:xfrm>
          <a:off x="9071204" y="6501205"/>
          <a:ext cx="8026019" cy="1393596"/>
        </p:xfrm>
        <a:graphic>
          <a:graphicData uri="http://schemas.openxmlformats.org/drawingml/2006/table">
            <a:tbl>
              <a:tblPr/>
              <a:tblGrid>
                <a:gridCol w="2802104">
                  <a:extLst>
                    <a:ext uri="{9D8B030D-6E8A-4147-A177-3AD203B41FA5}">
                      <a16:colId xmlns:a16="http://schemas.microsoft.com/office/drawing/2014/main" val="4289493869"/>
                    </a:ext>
                  </a:extLst>
                </a:gridCol>
                <a:gridCol w="1741305">
                  <a:extLst>
                    <a:ext uri="{9D8B030D-6E8A-4147-A177-3AD203B41FA5}">
                      <a16:colId xmlns:a16="http://schemas.microsoft.com/office/drawing/2014/main" val="1890185890"/>
                    </a:ext>
                  </a:extLst>
                </a:gridCol>
                <a:gridCol w="1741305">
                  <a:extLst>
                    <a:ext uri="{9D8B030D-6E8A-4147-A177-3AD203B41FA5}">
                      <a16:colId xmlns:a16="http://schemas.microsoft.com/office/drawing/2014/main" val="1374501874"/>
                    </a:ext>
                  </a:extLst>
                </a:gridCol>
                <a:gridCol w="1741305">
                  <a:extLst>
                    <a:ext uri="{9D8B030D-6E8A-4147-A177-3AD203B41FA5}">
                      <a16:colId xmlns:a16="http://schemas.microsoft.com/office/drawing/2014/main" val="1651838898"/>
                    </a:ext>
                  </a:extLst>
                </a:gridCol>
              </a:tblGrid>
              <a:tr h="669062">
                <a:tc>
                  <a:txBody>
                    <a:bodyPr/>
                    <a:lstStyle/>
                    <a:p>
                      <a:pPr algn="l" fontAlgn="b"/>
                      <a:r>
                        <a:rPr lang="en-GB" sz="1800" b="0" i="0" u="none" strike="noStrike" dirty="0">
                          <a:effectLst/>
                          <a:latin typeface="Avenir Book" panose="02000503020000020003" pitchFamily="2" charset="0"/>
                        </a:rPr>
                        <a:t>Ad Content</a:t>
                      </a:r>
                    </a:p>
                  </a:txBody>
                  <a:tcPr marL="14288" marR="14288" marT="14288" marB="0" anchor="ctr">
                    <a:lnL>
                      <a:noFill/>
                    </a:lnL>
                    <a:lnR>
                      <a:noFill/>
                    </a:lnR>
                    <a:lnT>
                      <a:noFill/>
                    </a:lnT>
                    <a:lnB>
                      <a:noFill/>
                    </a:lnB>
                  </a:tcPr>
                </a:tc>
                <a:tc>
                  <a:txBody>
                    <a:bodyPr/>
                    <a:lstStyle/>
                    <a:p>
                      <a:pPr algn="l" fontAlgn="b"/>
                      <a:r>
                        <a:rPr lang="en-GB" sz="1800" b="0" i="0" u="none" strike="noStrike">
                          <a:effectLst/>
                          <a:latin typeface="Avenir Book" panose="02000503020000020003" pitchFamily="2" charset="0"/>
                        </a:rPr>
                        <a:t>Bounce Rate</a:t>
                      </a:r>
                    </a:p>
                  </a:txBody>
                  <a:tcPr marL="14288" marR="14288" marT="14288" marB="0" anchor="ctr">
                    <a:lnL>
                      <a:noFill/>
                    </a:lnL>
                    <a:lnR>
                      <a:noFill/>
                    </a:lnR>
                    <a:lnT>
                      <a:noFill/>
                    </a:lnT>
                    <a:lnB>
                      <a:noFill/>
                    </a:lnB>
                  </a:tcPr>
                </a:tc>
                <a:tc>
                  <a:txBody>
                    <a:bodyPr/>
                    <a:lstStyle/>
                    <a:p>
                      <a:pPr algn="l" fontAlgn="b"/>
                      <a:r>
                        <a:rPr lang="en-GB" sz="1800" b="0" i="0" u="none" strike="noStrike">
                          <a:effectLst/>
                          <a:latin typeface="Avenir Book" panose="02000503020000020003" pitchFamily="2" charset="0"/>
                        </a:rPr>
                        <a:t>Pages/Session</a:t>
                      </a:r>
                    </a:p>
                  </a:txBody>
                  <a:tcPr marL="14288" marR="14288" marT="14288" marB="0" anchor="ctr">
                    <a:lnL>
                      <a:noFill/>
                    </a:lnL>
                    <a:lnR>
                      <a:noFill/>
                    </a:lnR>
                    <a:lnT>
                      <a:noFill/>
                    </a:lnT>
                    <a:lnB>
                      <a:noFill/>
                    </a:lnB>
                  </a:tcPr>
                </a:tc>
                <a:tc>
                  <a:txBody>
                    <a:bodyPr/>
                    <a:lstStyle/>
                    <a:p>
                      <a:pPr algn="l" fontAlgn="b"/>
                      <a:r>
                        <a:rPr lang="en-GB" sz="1800" b="0" i="0" u="none" strike="noStrike">
                          <a:effectLst/>
                          <a:latin typeface="Avenir Book" panose="02000503020000020003" pitchFamily="2" charset="0"/>
                        </a:rPr>
                        <a:t>Avg. Session Duration</a:t>
                      </a:r>
                    </a:p>
                  </a:txBody>
                  <a:tcPr marL="14288" marR="14288" marT="14288" marB="0" anchor="ctr">
                    <a:lnL>
                      <a:noFill/>
                    </a:lnL>
                    <a:lnR>
                      <a:noFill/>
                    </a:lnR>
                    <a:lnT>
                      <a:noFill/>
                    </a:lnT>
                    <a:lnB>
                      <a:noFill/>
                    </a:lnB>
                  </a:tcPr>
                </a:tc>
                <a:extLst>
                  <a:ext uri="{0D108BD9-81ED-4DB2-BD59-A6C34878D82A}">
                    <a16:rowId xmlns:a16="http://schemas.microsoft.com/office/drawing/2014/main" val="2061443949"/>
                  </a:ext>
                </a:extLst>
              </a:tr>
              <a:tr h="362267">
                <a:tc>
                  <a:txBody>
                    <a:bodyPr/>
                    <a:lstStyle/>
                    <a:p>
                      <a:pPr algn="l" fontAlgn="b"/>
                      <a:r>
                        <a:rPr lang="en-GB" sz="1800" b="0" i="0" u="none" strike="noStrike" dirty="0">
                          <a:effectLst/>
                          <a:latin typeface="Avenir Book" panose="02000503020000020003" pitchFamily="2" charset="0"/>
                        </a:rPr>
                        <a:t>Inspirational</a:t>
                      </a:r>
                    </a:p>
                  </a:txBody>
                  <a:tcPr marL="14288" marR="14288" marT="14288" marB="0" anchor="ctr">
                    <a:lnL>
                      <a:noFill/>
                    </a:lnL>
                    <a:lnR>
                      <a:noFill/>
                    </a:lnR>
                    <a:lnT>
                      <a:noFill/>
                    </a:lnT>
                    <a:lnB>
                      <a:noFill/>
                    </a:lnB>
                  </a:tcPr>
                </a:tc>
                <a:tc>
                  <a:txBody>
                    <a:bodyPr/>
                    <a:lstStyle/>
                    <a:p>
                      <a:pPr algn="r" fontAlgn="b"/>
                      <a:r>
                        <a:rPr lang="en-GB" sz="1800" b="0" i="0" u="none" strike="noStrike" dirty="0">
                          <a:effectLst/>
                          <a:latin typeface="Avenir Book" panose="02000503020000020003" pitchFamily="2" charset="0"/>
                        </a:rPr>
                        <a:t>90.42%</a:t>
                      </a:r>
                    </a:p>
                  </a:txBody>
                  <a:tcPr marL="14288" marR="14288" marT="14288" marB="0" anchor="ctr">
                    <a:lnL>
                      <a:noFill/>
                    </a:lnL>
                    <a:lnR>
                      <a:noFill/>
                    </a:lnR>
                    <a:lnT>
                      <a:noFill/>
                    </a:lnT>
                    <a:lnB>
                      <a:noFill/>
                    </a:lnB>
                    <a:solidFill>
                      <a:srgbClr val="F8696B"/>
                    </a:solidFill>
                  </a:tcPr>
                </a:tc>
                <a:tc>
                  <a:txBody>
                    <a:bodyPr/>
                    <a:lstStyle/>
                    <a:p>
                      <a:pPr algn="r" fontAlgn="b"/>
                      <a:r>
                        <a:rPr lang="en-GB" sz="1800" b="0" i="0" u="none" strike="noStrike" dirty="0">
                          <a:effectLst/>
                          <a:latin typeface="Avenir Book" panose="02000503020000020003" pitchFamily="2" charset="0"/>
                        </a:rPr>
                        <a:t>1.16</a:t>
                      </a:r>
                    </a:p>
                  </a:txBody>
                  <a:tcPr marL="14288" marR="14288" marT="14288" marB="0" anchor="ctr">
                    <a:lnL>
                      <a:noFill/>
                    </a:lnL>
                    <a:lnR>
                      <a:noFill/>
                    </a:lnR>
                    <a:lnT>
                      <a:noFill/>
                    </a:lnT>
                    <a:lnB>
                      <a:noFill/>
                    </a:lnB>
                    <a:solidFill>
                      <a:srgbClr val="F8696B"/>
                    </a:solidFill>
                  </a:tcPr>
                </a:tc>
                <a:tc>
                  <a:txBody>
                    <a:bodyPr/>
                    <a:lstStyle/>
                    <a:p>
                      <a:pPr algn="r" fontAlgn="b"/>
                      <a:r>
                        <a:rPr lang="en-GB" sz="1800" b="0" i="0" u="none" strike="noStrike" dirty="0">
                          <a:effectLst/>
                          <a:latin typeface="Avenir Book" panose="02000503020000020003" pitchFamily="2" charset="0"/>
                        </a:rPr>
                        <a:t>20.06</a:t>
                      </a:r>
                    </a:p>
                  </a:txBody>
                  <a:tcPr marL="14288" marR="14288" marT="14288" marB="0" anchor="ctr">
                    <a:lnL>
                      <a:noFill/>
                    </a:lnL>
                    <a:lnR>
                      <a:noFill/>
                    </a:lnR>
                    <a:lnT>
                      <a:noFill/>
                    </a:lnT>
                    <a:lnB>
                      <a:noFill/>
                    </a:lnB>
                    <a:solidFill>
                      <a:srgbClr val="63BE7B"/>
                    </a:solidFill>
                  </a:tcPr>
                </a:tc>
                <a:extLst>
                  <a:ext uri="{0D108BD9-81ED-4DB2-BD59-A6C34878D82A}">
                    <a16:rowId xmlns:a16="http://schemas.microsoft.com/office/drawing/2014/main" val="3503009271"/>
                  </a:ext>
                </a:extLst>
              </a:tr>
              <a:tr h="362267">
                <a:tc>
                  <a:txBody>
                    <a:bodyPr/>
                    <a:lstStyle/>
                    <a:p>
                      <a:pPr algn="l" fontAlgn="b"/>
                      <a:r>
                        <a:rPr lang="en-GB" sz="1800" b="0" i="0" u="none" strike="noStrike" dirty="0">
                          <a:effectLst/>
                          <a:latin typeface="Avenir Book" panose="02000503020000020003" pitchFamily="2" charset="0"/>
                        </a:rPr>
                        <a:t>Informational</a:t>
                      </a:r>
                    </a:p>
                  </a:txBody>
                  <a:tcPr marL="14288" marR="14288" marT="14288" marB="0" anchor="ctr">
                    <a:lnL>
                      <a:noFill/>
                    </a:lnL>
                    <a:lnR>
                      <a:noFill/>
                    </a:lnR>
                    <a:lnT>
                      <a:noFill/>
                    </a:lnT>
                    <a:lnB>
                      <a:noFill/>
                    </a:lnB>
                  </a:tcPr>
                </a:tc>
                <a:tc>
                  <a:txBody>
                    <a:bodyPr/>
                    <a:lstStyle/>
                    <a:p>
                      <a:pPr algn="r" fontAlgn="b"/>
                      <a:r>
                        <a:rPr lang="en-GB" sz="1800" b="0" i="0" u="none" strike="noStrike">
                          <a:effectLst/>
                          <a:latin typeface="Avenir Book" panose="02000503020000020003" pitchFamily="2" charset="0"/>
                        </a:rPr>
                        <a:t>88.10%</a:t>
                      </a:r>
                    </a:p>
                  </a:txBody>
                  <a:tcPr marL="14288" marR="14288" marT="14288" marB="0" anchor="ctr">
                    <a:lnL>
                      <a:noFill/>
                    </a:lnL>
                    <a:lnR>
                      <a:noFill/>
                    </a:lnR>
                    <a:lnT>
                      <a:noFill/>
                    </a:lnT>
                    <a:lnB>
                      <a:noFill/>
                    </a:lnB>
                    <a:solidFill>
                      <a:srgbClr val="63BE7B"/>
                    </a:solidFill>
                  </a:tcPr>
                </a:tc>
                <a:tc>
                  <a:txBody>
                    <a:bodyPr/>
                    <a:lstStyle/>
                    <a:p>
                      <a:pPr algn="r" fontAlgn="b"/>
                      <a:r>
                        <a:rPr lang="en-GB" sz="1800" b="0" i="0" u="none" strike="noStrike">
                          <a:effectLst/>
                          <a:latin typeface="Avenir Book" panose="02000503020000020003" pitchFamily="2" charset="0"/>
                        </a:rPr>
                        <a:t>1.23</a:t>
                      </a:r>
                    </a:p>
                  </a:txBody>
                  <a:tcPr marL="14288" marR="14288" marT="14288" marB="0" anchor="ctr">
                    <a:lnL>
                      <a:noFill/>
                    </a:lnL>
                    <a:lnR>
                      <a:noFill/>
                    </a:lnR>
                    <a:lnT>
                      <a:noFill/>
                    </a:lnT>
                    <a:lnB>
                      <a:noFill/>
                    </a:lnB>
                    <a:solidFill>
                      <a:srgbClr val="63BE7B"/>
                    </a:solidFill>
                  </a:tcPr>
                </a:tc>
                <a:tc>
                  <a:txBody>
                    <a:bodyPr/>
                    <a:lstStyle/>
                    <a:p>
                      <a:pPr algn="r" fontAlgn="b"/>
                      <a:r>
                        <a:rPr lang="en-GB" sz="1800" b="0" i="0" u="none" strike="noStrike" dirty="0">
                          <a:effectLst/>
                          <a:latin typeface="Avenir Book" panose="02000503020000020003" pitchFamily="2" charset="0"/>
                        </a:rPr>
                        <a:t>18.62</a:t>
                      </a:r>
                    </a:p>
                  </a:txBody>
                  <a:tcPr marL="14288" marR="14288" marT="14288" marB="0" anchor="ctr">
                    <a:lnL>
                      <a:noFill/>
                    </a:lnL>
                    <a:lnR>
                      <a:noFill/>
                    </a:lnR>
                    <a:lnT>
                      <a:noFill/>
                    </a:lnT>
                    <a:lnB>
                      <a:noFill/>
                    </a:lnB>
                    <a:solidFill>
                      <a:srgbClr val="F8696B"/>
                    </a:solidFill>
                  </a:tcPr>
                </a:tc>
                <a:extLst>
                  <a:ext uri="{0D108BD9-81ED-4DB2-BD59-A6C34878D82A}">
                    <a16:rowId xmlns:a16="http://schemas.microsoft.com/office/drawing/2014/main" val="3665874157"/>
                  </a:ext>
                </a:extLst>
              </a:tr>
            </a:tbl>
          </a:graphicData>
        </a:graphic>
      </p:graphicFrame>
    </p:spTree>
    <p:extLst>
      <p:ext uri="{BB962C8B-B14F-4D97-AF65-F5344CB8AC3E}">
        <p14:creationId xmlns:p14="http://schemas.microsoft.com/office/powerpoint/2010/main" val="370400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AD8AE5C-9345-0040-8A6C-7E4A59ADD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91" y="4724918"/>
            <a:ext cx="3619500" cy="2590800"/>
          </a:xfrm>
          <a:prstGeom prst="rect">
            <a:avLst/>
          </a:prstGeom>
        </p:spPr>
      </p:pic>
      <p:sp>
        <p:nvSpPr>
          <p:cNvPr id="2" name="Title 1">
            <a:extLst>
              <a:ext uri="{FF2B5EF4-FFF2-40B4-BE49-F238E27FC236}">
                <a16:creationId xmlns:a16="http://schemas.microsoft.com/office/drawing/2014/main" id="{60315985-D32A-CA4E-99C9-6335E1354B8F}"/>
              </a:ext>
            </a:extLst>
          </p:cNvPr>
          <p:cNvSpPr>
            <a:spLocks noGrp="1"/>
          </p:cNvSpPr>
          <p:nvPr>
            <p:ph type="title"/>
          </p:nvPr>
        </p:nvSpPr>
        <p:spPr/>
        <p:txBody>
          <a:bodyPr/>
          <a:lstStyle/>
          <a:p>
            <a:r>
              <a:rPr lang="en-GB" dirty="0"/>
              <a:t>Demographics</a:t>
            </a:r>
          </a:p>
        </p:txBody>
      </p:sp>
      <p:sp>
        <p:nvSpPr>
          <p:cNvPr id="3" name="Google Shape;222;p19">
            <a:extLst>
              <a:ext uri="{FF2B5EF4-FFF2-40B4-BE49-F238E27FC236}">
                <a16:creationId xmlns:a16="http://schemas.microsoft.com/office/drawing/2014/main" id="{D479C7B5-DDAF-4748-983B-9ECBC706CAF1}"/>
              </a:ext>
            </a:extLst>
          </p:cNvPr>
          <p:cNvSpPr txBox="1"/>
          <p:nvPr/>
        </p:nvSpPr>
        <p:spPr>
          <a:xfrm>
            <a:off x="832160" y="1302678"/>
            <a:ext cx="4115400" cy="1898412"/>
          </a:xfrm>
          <a:prstGeom prst="rect">
            <a:avLst/>
          </a:prstGeom>
          <a:noFill/>
          <a:ln>
            <a:noFill/>
          </a:ln>
        </p:spPr>
        <p:txBody>
          <a:bodyPr spcFirstLastPara="1" wrap="square" lIns="182850" tIns="182850" rIns="182850" bIns="182850" anchor="t" anchorCtr="0">
            <a:noAutofit/>
          </a:bodyPr>
          <a:lstStyle/>
          <a:p>
            <a:pPr defTabSz="1371600"/>
            <a:r>
              <a:rPr lang="en-GB" sz="2100" dirty="0">
                <a:solidFill>
                  <a:srgbClr val="000000"/>
                </a:solidFill>
                <a:latin typeface="Avenir Book" panose="02000503020000020003" pitchFamily="2" charset="0"/>
              </a:rPr>
              <a:t>The highest index age groups are </a:t>
            </a:r>
            <a:r>
              <a:rPr lang="en-GB" sz="2100" dirty="0">
                <a:solidFill>
                  <a:srgbClr val="982062"/>
                </a:solidFill>
                <a:latin typeface="Avenir Book" panose="02000503020000020003" pitchFamily="2" charset="0"/>
              </a:rPr>
              <a:t>35-44 and 55-64 </a:t>
            </a:r>
            <a:r>
              <a:rPr lang="en-GB" sz="2100" dirty="0">
                <a:solidFill>
                  <a:srgbClr val="000000"/>
                </a:solidFill>
                <a:latin typeface="Avenir Book" panose="02000503020000020003" pitchFamily="2" charset="0"/>
              </a:rPr>
              <a:t>with </a:t>
            </a:r>
            <a:r>
              <a:rPr lang="en-GB" sz="2100" dirty="0">
                <a:solidFill>
                  <a:srgbClr val="982062"/>
                </a:solidFill>
                <a:latin typeface="Avenir Book" panose="02000503020000020003" pitchFamily="2" charset="0"/>
              </a:rPr>
              <a:t>women</a:t>
            </a:r>
            <a:r>
              <a:rPr lang="en-GB" sz="2100" dirty="0">
                <a:solidFill>
                  <a:srgbClr val="000000"/>
                </a:solidFill>
                <a:latin typeface="Avenir Book" panose="02000503020000020003" pitchFamily="2" charset="0"/>
              </a:rPr>
              <a:t> indexing higher than men. They are more likely to be </a:t>
            </a:r>
            <a:r>
              <a:rPr lang="en-GB" sz="2100" dirty="0">
                <a:solidFill>
                  <a:srgbClr val="982062"/>
                </a:solidFill>
                <a:latin typeface="Avenir Book" panose="02000503020000020003" pitchFamily="2" charset="0"/>
              </a:rPr>
              <a:t>married</a:t>
            </a:r>
            <a:r>
              <a:rPr lang="en-GB" sz="2100" dirty="0">
                <a:solidFill>
                  <a:srgbClr val="000000"/>
                </a:solidFill>
                <a:latin typeface="Avenir Book" panose="02000503020000020003" pitchFamily="2" charset="0"/>
              </a:rPr>
              <a:t> with a </a:t>
            </a:r>
            <a:r>
              <a:rPr lang="en-GB" sz="2100" dirty="0">
                <a:solidFill>
                  <a:srgbClr val="982062"/>
                </a:solidFill>
                <a:latin typeface="Avenir Book" panose="02000503020000020003" pitchFamily="2" charset="0"/>
              </a:rPr>
              <a:t>£150K HHI</a:t>
            </a:r>
            <a:r>
              <a:rPr lang="en-GB" sz="2100" dirty="0">
                <a:solidFill>
                  <a:srgbClr val="000000"/>
                </a:solidFill>
                <a:latin typeface="Avenir Book" panose="02000503020000020003" pitchFamily="2" charset="0"/>
              </a:rPr>
              <a:t>, and </a:t>
            </a:r>
            <a:r>
              <a:rPr lang="en-GB" sz="2100" dirty="0">
                <a:solidFill>
                  <a:srgbClr val="982062"/>
                </a:solidFill>
                <a:latin typeface="Avenir Book" panose="02000503020000020003" pitchFamily="2" charset="0"/>
              </a:rPr>
              <a:t>C1 socio-economic group. </a:t>
            </a:r>
          </a:p>
        </p:txBody>
      </p:sp>
      <p:pic>
        <p:nvPicPr>
          <p:cNvPr id="6" name="Picture 5">
            <a:extLst>
              <a:ext uri="{FF2B5EF4-FFF2-40B4-BE49-F238E27FC236}">
                <a16:creationId xmlns:a16="http://schemas.microsoft.com/office/drawing/2014/main" id="{AF1461AA-FFB0-7740-8CFA-8B06982FB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68500" y="4748579"/>
            <a:ext cx="3619500" cy="2933700"/>
          </a:xfrm>
          <a:prstGeom prst="rect">
            <a:avLst/>
          </a:prstGeom>
        </p:spPr>
      </p:pic>
      <p:pic>
        <p:nvPicPr>
          <p:cNvPr id="8" name="Picture 7">
            <a:extLst>
              <a:ext uri="{FF2B5EF4-FFF2-40B4-BE49-F238E27FC236}">
                <a16:creationId xmlns:a16="http://schemas.microsoft.com/office/drawing/2014/main" id="{7F69021B-4CCD-414A-87F7-8B8CFA916A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9691" y="4748579"/>
            <a:ext cx="3619500" cy="3562350"/>
          </a:xfrm>
          <a:prstGeom prst="rect">
            <a:avLst/>
          </a:prstGeom>
        </p:spPr>
      </p:pic>
      <p:pic>
        <p:nvPicPr>
          <p:cNvPr id="11" name="Picture 10">
            <a:extLst>
              <a:ext uri="{FF2B5EF4-FFF2-40B4-BE49-F238E27FC236}">
                <a16:creationId xmlns:a16="http://schemas.microsoft.com/office/drawing/2014/main" id="{476E3979-3363-B847-BC67-F639F40463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88" y="7311636"/>
            <a:ext cx="3619500" cy="2781300"/>
          </a:xfrm>
          <a:prstGeom prst="rect">
            <a:avLst/>
          </a:prstGeom>
        </p:spPr>
      </p:pic>
      <p:pic>
        <p:nvPicPr>
          <p:cNvPr id="15" name="Picture 14">
            <a:extLst>
              <a:ext uri="{FF2B5EF4-FFF2-40B4-BE49-F238E27FC236}">
                <a16:creationId xmlns:a16="http://schemas.microsoft.com/office/drawing/2014/main" id="{03E219EB-EED6-794F-A571-4B5EE1A26E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4485" y="7311636"/>
            <a:ext cx="3619500" cy="2667000"/>
          </a:xfrm>
          <a:prstGeom prst="rect">
            <a:avLst/>
          </a:prstGeom>
        </p:spPr>
      </p:pic>
      <p:pic>
        <p:nvPicPr>
          <p:cNvPr id="18" name="Picture 17">
            <a:extLst>
              <a:ext uri="{FF2B5EF4-FFF2-40B4-BE49-F238E27FC236}">
                <a16:creationId xmlns:a16="http://schemas.microsoft.com/office/drawing/2014/main" id="{C5C5262A-1D86-0D44-A571-F10AA13935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46743" y="7319799"/>
            <a:ext cx="3619500" cy="2590800"/>
          </a:xfrm>
          <a:prstGeom prst="rect">
            <a:avLst/>
          </a:prstGeom>
        </p:spPr>
      </p:pic>
      <p:pic>
        <p:nvPicPr>
          <p:cNvPr id="22" name="Picture 21">
            <a:extLst>
              <a:ext uri="{FF2B5EF4-FFF2-40B4-BE49-F238E27FC236}">
                <a16:creationId xmlns:a16="http://schemas.microsoft.com/office/drawing/2014/main" id="{E524EE04-0310-6E46-BB07-DF49D6AFD8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50191" y="4724918"/>
            <a:ext cx="3619500" cy="2590800"/>
          </a:xfrm>
          <a:prstGeom prst="rect">
            <a:avLst/>
          </a:prstGeom>
        </p:spPr>
      </p:pic>
      <p:pic>
        <p:nvPicPr>
          <p:cNvPr id="25" name="Picture 24">
            <a:extLst>
              <a:ext uri="{FF2B5EF4-FFF2-40B4-BE49-F238E27FC236}">
                <a16:creationId xmlns:a16="http://schemas.microsoft.com/office/drawing/2014/main" id="{720AC3D1-75B8-514D-8A90-5108404485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30691" y="4724918"/>
            <a:ext cx="3619500" cy="2590800"/>
          </a:xfrm>
          <a:prstGeom prst="rect">
            <a:avLst/>
          </a:prstGeom>
        </p:spPr>
      </p:pic>
      <p:sp>
        <p:nvSpPr>
          <p:cNvPr id="16" name="Google Shape;222;p19">
            <a:extLst>
              <a:ext uri="{FF2B5EF4-FFF2-40B4-BE49-F238E27FC236}">
                <a16:creationId xmlns:a16="http://schemas.microsoft.com/office/drawing/2014/main" id="{80BE2955-4ED5-6C4D-A20B-96C81B734FD0}"/>
              </a:ext>
            </a:extLst>
          </p:cNvPr>
          <p:cNvSpPr txBox="1"/>
          <p:nvPr/>
        </p:nvSpPr>
        <p:spPr>
          <a:xfrm>
            <a:off x="4947560" y="1294515"/>
            <a:ext cx="7707686" cy="1898412"/>
          </a:xfrm>
          <a:prstGeom prst="rect">
            <a:avLst/>
          </a:prstGeom>
          <a:noFill/>
          <a:ln>
            <a:noFill/>
          </a:ln>
        </p:spPr>
        <p:txBody>
          <a:bodyPr spcFirstLastPara="1" wrap="square" lIns="182850" tIns="182850" rIns="182850" bIns="182850" anchor="t" anchorCtr="0">
            <a:noAutofit/>
          </a:bodyPr>
          <a:lstStyle/>
          <a:p>
            <a:pPr defTabSz="1371600"/>
            <a:r>
              <a:rPr lang="en-GB" sz="2100" dirty="0">
                <a:solidFill>
                  <a:srgbClr val="982062"/>
                </a:solidFill>
                <a:latin typeface="Avenir Book" panose="02000503020000020003" pitchFamily="2" charset="0"/>
              </a:rPr>
              <a:t>Most interest comes from </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Kent</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Essex</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Cambridgeshire</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West Sussex</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Buckinghamshire</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Oxfordshire</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Bedfordshire</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Hampshire</a:t>
            </a:r>
          </a:p>
        </p:txBody>
      </p:sp>
      <p:graphicFrame>
        <p:nvGraphicFramePr>
          <p:cNvPr id="4" name="Table 3">
            <a:extLst>
              <a:ext uri="{FF2B5EF4-FFF2-40B4-BE49-F238E27FC236}">
                <a16:creationId xmlns:a16="http://schemas.microsoft.com/office/drawing/2014/main" id="{4E19CFB9-922A-7E43-9E01-56B6CAF54448}"/>
              </a:ext>
            </a:extLst>
          </p:cNvPr>
          <p:cNvGraphicFramePr>
            <a:graphicFrameLocks noGrp="1"/>
          </p:cNvGraphicFramePr>
          <p:nvPr>
            <p:extLst>
              <p:ext uri="{D42A27DB-BD31-4B8C-83A1-F6EECF244321}">
                <p14:modId xmlns:p14="http://schemas.microsoft.com/office/powerpoint/2010/main" val="3678351905"/>
              </p:ext>
            </p:extLst>
          </p:nvPr>
        </p:nvGraphicFramePr>
        <p:xfrm>
          <a:off x="8801402" y="1442648"/>
          <a:ext cx="8602644" cy="3172976"/>
        </p:xfrm>
        <a:graphic>
          <a:graphicData uri="http://schemas.openxmlformats.org/drawingml/2006/table">
            <a:tbl>
              <a:tblPr firstRow="1">
                <a:tableStyleId>{9DCAF9ED-07DC-4A11-8D7F-57B35C25682E}</a:tableStyleId>
              </a:tblPr>
              <a:tblGrid>
                <a:gridCol w="8602644">
                  <a:extLst>
                    <a:ext uri="{9D8B030D-6E8A-4147-A177-3AD203B41FA5}">
                      <a16:colId xmlns:a16="http://schemas.microsoft.com/office/drawing/2014/main" val="894447772"/>
                    </a:ext>
                  </a:extLst>
                </a:gridCol>
              </a:tblGrid>
              <a:tr h="299106">
                <a:tc>
                  <a:txBody>
                    <a:bodyPr/>
                    <a:lstStyle/>
                    <a:p>
                      <a:pPr algn="l" fontAlgn="b"/>
                      <a:r>
                        <a:rPr lang="en-GB" sz="1800" u="none" strike="noStrike" dirty="0">
                          <a:effectLst/>
                          <a:latin typeface="Avenir Roman" panose="02000503020000020003" pitchFamily="2" charset="0"/>
                        </a:rPr>
                        <a:t>Top 10 statuses and interests</a:t>
                      </a:r>
                      <a:endParaRPr lang="en-GB" sz="1800" b="1" i="0" u="none" strike="noStrike" dirty="0">
                        <a:solidFill>
                          <a:srgbClr val="000000"/>
                        </a:solidFill>
                        <a:effectLst/>
                        <a:latin typeface="Avenir Roman" panose="02000503020000020003" pitchFamily="2" charset="0"/>
                      </a:endParaRPr>
                    </a:p>
                  </a:txBody>
                  <a:tcPr marL="6690" marR="6690" marT="6690" marB="0" anchor="b"/>
                </a:tc>
                <a:extLst>
                  <a:ext uri="{0D108BD9-81ED-4DB2-BD59-A6C34878D82A}">
                    <a16:rowId xmlns:a16="http://schemas.microsoft.com/office/drawing/2014/main" val="3423881279"/>
                  </a:ext>
                </a:extLst>
              </a:tr>
              <a:tr h="287387">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Demo - Employment Status - Changed Jobs</a:t>
                      </a:r>
                    </a:p>
                  </a:txBody>
                  <a:tcPr marL="14288" marR="14288" marT="14288" marB="0" anchor="b"/>
                </a:tc>
                <a:extLst>
                  <a:ext uri="{0D108BD9-81ED-4DB2-BD59-A6C34878D82A}">
                    <a16:rowId xmlns:a16="http://schemas.microsoft.com/office/drawing/2014/main" val="2257932774"/>
                  </a:ext>
                </a:extLst>
              </a:tr>
              <a:tr h="287387">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Lifestyle - Interest - Hobbies - </a:t>
                      </a:r>
                      <a:r>
                        <a:rPr lang="en-GB" sz="1500" b="1" i="0" u="none" strike="noStrike" dirty="0">
                          <a:solidFill>
                            <a:srgbClr val="FF0000"/>
                          </a:solidFill>
                          <a:effectLst/>
                          <a:latin typeface="Avenir Book" panose="02000503020000020003" pitchFamily="2" charset="0"/>
                        </a:rPr>
                        <a:t>Graphic and Design</a:t>
                      </a:r>
                    </a:p>
                  </a:txBody>
                  <a:tcPr marL="14288" marR="14288" marT="14288" marB="0" anchor="b"/>
                </a:tc>
                <a:extLst>
                  <a:ext uri="{0D108BD9-81ED-4DB2-BD59-A6C34878D82A}">
                    <a16:rowId xmlns:a16="http://schemas.microsoft.com/office/drawing/2014/main" val="1704620379"/>
                  </a:ext>
                </a:extLst>
              </a:tr>
              <a:tr h="287387">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Arts and Sciences - Interest - Social Sciences and Humanities - Arts and Sciences</a:t>
                      </a:r>
                    </a:p>
                  </a:txBody>
                  <a:tcPr marL="14288" marR="14288" marT="14288" marB="0" anchor="b"/>
                </a:tc>
                <a:extLst>
                  <a:ext uri="{0D108BD9-81ED-4DB2-BD59-A6C34878D82A}">
                    <a16:rowId xmlns:a16="http://schemas.microsoft.com/office/drawing/2014/main" val="3792386549"/>
                  </a:ext>
                </a:extLst>
              </a:tr>
              <a:tr h="287387">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Entertainment - Interest - Online Media - </a:t>
                      </a:r>
                      <a:r>
                        <a:rPr lang="en-GB" sz="1500" b="1" i="0" u="none" strike="noStrike" dirty="0">
                          <a:solidFill>
                            <a:srgbClr val="FF0000"/>
                          </a:solidFill>
                          <a:effectLst/>
                          <a:latin typeface="Avenir Book" panose="02000503020000020003" pitchFamily="2" charset="0"/>
                        </a:rPr>
                        <a:t>Gossip and Celebrities</a:t>
                      </a:r>
                    </a:p>
                  </a:txBody>
                  <a:tcPr marL="14288" marR="14288" marT="14288" marB="0" anchor="b"/>
                </a:tc>
                <a:extLst>
                  <a:ext uri="{0D108BD9-81ED-4DB2-BD59-A6C34878D82A}">
                    <a16:rowId xmlns:a16="http://schemas.microsoft.com/office/drawing/2014/main" val="1680774392"/>
                  </a:ext>
                </a:extLst>
              </a:tr>
              <a:tr h="287387">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Demo - Life Events - Education Seekers</a:t>
                      </a:r>
                    </a:p>
                  </a:txBody>
                  <a:tcPr marL="14288" marR="14288" marT="14288" marB="0" anchor="b"/>
                </a:tc>
                <a:extLst>
                  <a:ext uri="{0D108BD9-81ED-4DB2-BD59-A6C34878D82A}">
                    <a16:rowId xmlns:a16="http://schemas.microsoft.com/office/drawing/2014/main" val="1858027944"/>
                  </a:ext>
                </a:extLst>
              </a:tr>
              <a:tr h="287387">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a:t>
                      </a:r>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Reach - Demographic - Life Events - Real Estate Intenders</a:t>
                      </a:r>
                    </a:p>
                  </a:txBody>
                  <a:tcPr marL="14288" marR="14288" marT="14288" marB="0" anchor="b"/>
                </a:tc>
                <a:extLst>
                  <a:ext uri="{0D108BD9-81ED-4DB2-BD59-A6C34878D82A}">
                    <a16:rowId xmlns:a16="http://schemas.microsoft.com/office/drawing/2014/main" val="503727766"/>
                  </a:ext>
                </a:extLst>
              </a:tr>
              <a:tr h="287387">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Interest - Fashion and Beauty - </a:t>
                      </a:r>
                      <a:r>
                        <a:rPr lang="en-GB" sz="1500" b="1" i="0" u="none" strike="noStrike" dirty="0">
                          <a:solidFill>
                            <a:srgbClr val="FF0000"/>
                          </a:solidFill>
                          <a:effectLst/>
                          <a:latin typeface="Avenir Book" panose="02000503020000020003" pitchFamily="2" charset="0"/>
                        </a:rPr>
                        <a:t>Fashion</a:t>
                      </a:r>
                    </a:p>
                  </a:txBody>
                  <a:tcPr marL="14288" marR="14288" marT="14288" marB="0" anchor="b"/>
                </a:tc>
                <a:extLst>
                  <a:ext uri="{0D108BD9-81ED-4DB2-BD59-A6C34878D82A}">
                    <a16:rowId xmlns:a16="http://schemas.microsoft.com/office/drawing/2014/main" val="1522394346"/>
                  </a:ext>
                </a:extLst>
              </a:tr>
              <a:tr h="287387">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Health and Fitness - Interest - Pharmacy and Medicine</a:t>
                      </a:r>
                    </a:p>
                  </a:txBody>
                  <a:tcPr marL="14288" marR="14288" marT="14288" marB="0" anchor="b"/>
                </a:tc>
                <a:extLst>
                  <a:ext uri="{0D108BD9-81ED-4DB2-BD59-A6C34878D82A}">
                    <a16:rowId xmlns:a16="http://schemas.microsoft.com/office/drawing/2014/main" val="3895682041"/>
                  </a:ext>
                </a:extLst>
              </a:tr>
              <a:tr h="287387">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Lifestyle - Owner - Pets</a:t>
                      </a:r>
                    </a:p>
                  </a:txBody>
                  <a:tcPr marL="14288" marR="14288" marT="14288" marB="0" anchor="b"/>
                </a:tc>
                <a:extLst>
                  <a:ext uri="{0D108BD9-81ED-4DB2-BD59-A6C34878D82A}">
                    <a16:rowId xmlns:a16="http://schemas.microsoft.com/office/drawing/2014/main" val="2955919619"/>
                  </a:ext>
                </a:extLst>
              </a:tr>
              <a:tr h="287387">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Arts and Sciences - Interest - Social Sciences and Humanities - History</a:t>
                      </a:r>
                    </a:p>
                  </a:txBody>
                  <a:tcPr marL="14288" marR="14288" marT="14288" marB="0" anchor="b"/>
                </a:tc>
                <a:extLst>
                  <a:ext uri="{0D108BD9-81ED-4DB2-BD59-A6C34878D82A}">
                    <a16:rowId xmlns:a16="http://schemas.microsoft.com/office/drawing/2014/main" val="1277343799"/>
                  </a:ext>
                </a:extLst>
              </a:tr>
            </a:tbl>
          </a:graphicData>
        </a:graphic>
      </p:graphicFrame>
      <p:sp>
        <p:nvSpPr>
          <p:cNvPr id="13" name="TextBox 12">
            <a:extLst>
              <a:ext uri="{FF2B5EF4-FFF2-40B4-BE49-F238E27FC236}">
                <a16:creationId xmlns:a16="http://schemas.microsoft.com/office/drawing/2014/main" id="{8FB75B65-1344-3941-8A85-0B6040E412EC}"/>
              </a:ext>
            </a:extLst>
          </p:cNvPr>
          <p:cNvSpPr txBox="1"/>
          <p:nvPr/>
        </p:nvSpPr>
        <p:spPr>
          <a:xfrm>
            <a:off x="16798490" y="9917669"/>
            <a:ext cx="1489510" cy="323165"/>
          </a:xfrm>
          <a:prstGeom prst="rect">
            <a:avLst/>
          </a:prstGeom>
          <a:noFill/>
        </p:spPr>
        <p:txBody>
          <a:bodyPr wrap="none" rtlCol="0">
            <a:spAutoFit/>
          </a:bodyPr>
          <a:lstStyle/>
          <a:p>
            <a:pPr algn="r" defTabSz="1371600"/>
            <a:r>
              <a:rPr lang="en-GB" sz="1500" dirty="0">
                <a:solidFill>
                  <a:srgbClr val="000000"/>
                </a:solidFill>
                <a:latin typeface="Avenir Book" panose="02000503020000020003" pitchFamily="2" charset="0"/>
              </a:rPr>
              <a:t>Source: MIQ Hub</a:t>
            </a:r>
          </a:p>
        </p:txBody>
      </p:sp>
    </p:spTree>
    <p:extLst>
      <p:ext uri="{BB962C8B-B14F-4D97-AF65-F5344CB8AC3E}">
        <p14:creationId xmlns:p14="http://schemas.microsoft.com/office/powerpoint/2010/main" val="475984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88181F-B57A-45D4-A8B4-C3032E070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7" y="114300"/>
            <a:ext cx="18259166" cy="10058400"/>
          </a:xfrm>
          <a:prstGeom prst="rect">
            <a:avLst/>
          </a:prstGeom>
        </p:spPr>
      </p:pic>
    </p:spTree>
    <p:extLst>
      <p:ext uri="{BB962C8B-B14F-4D97-AF65-F5344CB8AC3E}">
        <p14:creationId xmlns:p14="http://schemas.microsoft.com/office/powerpoint/2010/main" val="2401258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70" name="Google Shape;270;p22"/>
          <p:cNvSpPr txBox="1">
            <a:spLocks noGrp="1"/>
          </p:cNvSpPr>
          <p:nvPr>
            <p:ph type="title"/>
          </p:nvPr>
        </p:nvSpPr>
        <p:spPr>
          <a:prstGeom prst="rect">
            <a:avLst/>
          </a:prstGeom>
          <a:noFill/>
          <a:ln>
            <a:noFill/>
          </a:ln>
        </p:spPr>
        <p:txBody>
          <a:bodyPr spcFirstLastPara="1" vert="horz" wrap="square" lIns="182850" tIns="182850" rIns="182850" bIns="182850" rtlCol="0" anchor="ctr" anchorCtr="0">
            <a:noAutofit/>
          </a:bodyPr>
          <a:lstStyle/>
          <a:p>
            <a:r>
              <a:rPr lang="en-GB" dirty="0"/>
              <a:t>On-site behaviour and user flow</a:t>
            </a:r>
          </a:p>
        </p:txBody>
      </p:sp>
      <p:sp>
        <p:nvSpPr>
          <p:cNvPr id="7" name="TextBox 6">
            <a:extLst>
              <a:ext uri="{FF2B5EF4-FFF2-40B4-BE49-F238E27FC236}">
                <a16:creationId xmlns:a16="http://schemas.microsoft.com/office/drawing/2014/main" id="{39F83BE0-696F-0942-B738-DFCEF053F218}"/>
              </a:ext>
            </a:extLst>
          </p:cNvPr>
          <p:cNvSpPr txBox="1"/>
          <p:nvPr/>
        </p:nvSpPr>
        <p:spPr>
          <a:xfrm>
            <a:off x="15737303" y="9917669"/>
            <a:ext cx="2550698" cy="323165"/>
          </a:xfrm>
          <a:prstGeom prst="rect">
            <a:avLst/>
          </a:prstGeom>
          <a:noFill/>
        </p:spPr>
        <p:txBody>
          <a:bodyPr wrap="none" rtlCol="0">
            <a:spAutoFit/>
          </a:bodyPr>
          <a:lstStyle/>
          <a:p>
            <a:pPr algn="r" defTabSz="1371600"/>
            <a:r>
              <a:rPr lang="en-GB" sz="1500" dirty="0">
                <a:solidFill>
                  <a:srgbClr val="000000"/>
                </a:solidFill>
                <a:latin typeface="Avenir Book" panose="02000503020000020003" pitchFamily="2" charset="0"/>
              </a:rPr>
              <a:t>Source: Google Analytics; MIQ</a:t>
            </a:r>
          </a:p>
        </p:txBody>
      </p:sp>
      <p:sp>
        <p:nvSpPr>
          <p:cNvPr id="13" name="Rectangle 12">
            <a:extLst>
              <a:ext uri="{FF2B5EF4-FFF2-40B4-BE49-F238E27FC236}">
                <a16:creationId xmlns:a16="http://schemas.microsoft.com/office/drawing/2014/main" id="{C922E4EF-A4C1-5B4B-A55B-531893427FE3}"/>
              </a:ext>
            </a:extLst>
          </p:cNvPr>
          <p:cNvSpPr/>
          <p:nvPr/>
        </p:nvSpPr>
        <p:spPr>
          <a:xfrm>
            <a:off x="953111" y="9174892"/>
            <a:ext cx="2465615" cy="506186"/>
          </a:xfrm>
          <a:prstGeom prst="rect">
            <a:avLst/>
          </a:prstGeom>
          <a:solidFill>
            <a:schemeClr val="accent5"/>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Creative Experiences</a:t>
            </a:r>
          </a:p>
        </p:txBody>
      </p:sp>
      <p:sp>
        <p:nvSpPr>
          <p:cNvPr id="21" name="Rectangle 20">
            <a:extLst>
              <a:ext uri="{FF2B5EF4-FFF2-40B4-BE49-F238E27FC236}">
                <a16:creationId xmlns:a16="http://schemas.microsoft.com/office/drawing/2014/main" id="{63BC1E83-D84E-E642-BE24-F58291F2B3FB}"/>
              </a:ext>
            </a:extLst>
          </p:cNvPr>
          <p:cNvSpPr/>
          <p:nvPr/>
        </p:nvSpPr>
        <p:spPr>
          <a:xfrm>
            <a:off x="3830567" y="5204588"/>
            <a:ext cx="2465615" cy="506186"/>
          </a:xfrm>
          <a:prstGeom prst="rect">
            <a:avLst/>
          </a:prstGeom>
          <a:solidFill>
            <a:schemeClr val="accent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Shared Experiences</a:t>
            </a:r>
          </a:p>
        </p:txBody>
      </p:sp>
      <p:sp>
        <p:nvSpPr>
          <p:cNvPr id="22" name="Rectangle 21">
            <a:extLst>
              <a:ext uri="{FF2B5EF4-FFF2-40B4-BE49-F238E27FC236}">
                <a16:creationId xmlns:a16="http://schemas.microsoft.com/office/drawing/2014/main" id="{6D750E99-48D6-3940-818A-3344CB8C564F}"/>
              </a:ext>
            </a:extLst>
          </p:cNvPr>
          <p:cNvSpPr/>
          <p:nvPr/>
        </p:nvSpPr>
        <p:spPr>
          <a:xfrm>
            <a:off x="3830566" y="5998649"/>
            <a:ext cx="2465615" cy="506186"/>
          </a:xfrm>
          <a:prstGeom prst="rect">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History &amp; Culture</a:t>
            </a:r>
          </a:p>
        </p:txBody>
      </p:sp>
      <p:sp>
        <p:nvSpPr>
          <p:cNvPr id="23" name="Rectangle 22">
            <a:extLst>
              <a:ext uri="{FF2B5EF4-FFF2-40B4-BE49-F238E27FC236}">
                <a16:creationId xmlns:a16="http://schemas.microsoft.com/office/drawing/2014/main" id="{DCF8FE30-B63D-5341-B5E8-C43E1C084300}"/>
              </a:ext>
            </a:extLst>
          </p:cNvPr>
          <p:cNvSpPr/>
          <p:nvPr/>
        </p:nvSpPr>
        <p:spPr>
          <a:xfrm>
            <a:off x="3830566" y="6792710"/>
            <a:ext cx="2465615" cy="506186"/>
          </a:xfrm>
          <a:prstGeom prst="rect">
            <a:avLst/>
          </a:prstGeom>
          <a:solidFill>
            <a:schemeClr val="accent3"/>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Health &amp; Wellbeing</a:t>
            </a:r>
          </a:p>
        </p:txBody>
      </p:sp>
      <p:sp>
        <p:nvSpPr>
          <p:cNvPr id="24" name="Rectangle 23">
            <a:extLst>
              <a:ext uri="{FF2B5EF4-FFF2-40B4-BE49-F238E27FC236}">
                <a16:creationId xmlns:a16="http://schemas.microsoft.com/office/drawing/2014/main" id="{6549BFEE-454D-C645-8775-2B9D5935A0D1}"/>
              </a:ext>
            </a:extLst>
          </p:cNvPr>
          <p:cNvSpPr/>
          <p:nvPr/>
        </p:nvSpPr>
        <p:spPr>
          <a:xfrm>
            <a:off x="3830566" y="7586771"/>
            <a:ext cx="2465615" cy="506186"/>
          </a:xfrm>
          <a:prstGeom prst="rect">
            <a:avLst/>
          </a:prstGeom>
          <a:solidFill>
            <a:schemeClr val="accent4"/>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Food &amp; Drink</a:t>
            </a:r>
          </a:p>
        </p:txBody>
      </p:sp>
      <p:sp>
        <p:nvSpPr>
          <p:cNvPr id="26" name="Rectangle 25">
            <a:extLst>
              <a:ext uri="{FF2B5EF4-FFF2-40B4-BE49-F238E27FC236}">
                <a16:creationId xmlns:a16="http://schemas.microsoft.com/office/drawing/2014/main" id="{E0D55373-4046-5D40-8430-84B45FC914AE}"/>
              </a:ext>
            </a:extLst>
          </p:cNvPr>
          <p:cNvSpPr/>
          <p:nvPr/>
        </p:nvSpPr>
        <p:spPr>
          <a:xfrm>
            <a:off x="3830561" y="9174893"/>
            <a:ext cx="2465615" cy="506186"/>
          </a:xfrm>
          <a:prstGeom prst="rect">
            <a:avLst/>
          </a:prstGeom>
          <a:solidFill>
            <a:srgbClr val="C26500"/>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Escape The Ordinary</a:t>
            </a:r>
          </a:p>
        </p:txBody>
      </p:sp>
      <p:sp>
        <p:nvSpPr>
          <p:cNvPr id="28" name="Rectangle 27">
            <a:extLst>
              <a:ext uri="{FF2B5EF4-FFF2-40B4-BE49-F238E27FC236}">
                <a16:creationId xmlns:a16="http://schemas.microsoft.com/office/drawing/2014/main" id="{964673B9-5D80-024E-AB8D-2AE0BFB6346D}"/>
              </a:ext>
            </a:extLst>
          </p:cNvPr>
          <p:cNvSpPr/>
          <p:nvPr/>
        </p:nvSpPr>
        <p:spPr>
          <a:xfrm>
            <a:off x="3830563" y="8380832"/>
            <a:ext cx="2465615" cy="506186"/>
          </a:xfrm>
          <a:prstGeom prst="rect">
            <a:avLst/>
          </a:prstGeom>
          <a:solidFill>
            <a:schemeClr val="accent6">
              <a:lumMod val="60000"/>
              <a:lumOff val="40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Off The Beaten Track</a:t>
            </a:r>
          </a:p>
        </p:txBody>
      </p:sp>
      <p:sp>
        <p:nvSpPr>
          <p:cNvPr id="18" name="TextBox 17">
            <a:extLst>
              <a:ext uri="{FF2B5EF4-FFF2-40B4-BE49-F238E27FC236}">
                <a16:creationId xmlns:a16="http://schemas.microsoft.com/office/drawing/2014/main" id="{17ABB9D3-69D2-C64E-A1F4-1B597B7850F1}"/>
              </a:ext>
            </a:extLst>
          </p:cNvPr>
          <p:cNvSpPr txBox="1"/>
          <p:nvPr/>
        </p:nvSpPr>
        <p:spPr>
          <a:xfrm>
            <a:off x="253690" y="5204588"/>
            <a:ext cx="3344039" cy="2677656"/>
          </a:xfrm>
          <a:prstGeom prst="rect">
            <a:avLst/>
          </a:prstGeom>
          <a:noFill/>
        </p:spPr>
        <p:txBody>
          <a:bodyPr wrap="square" rtlCol="0">
            <a:spAutoFit/>
          </a:bodyPr>
          <a:lstStyle/>
          <a:p>
            <a:pPr defTabSz="1371600"/>
            <a:r>
              <a:rPr lang="en-US" sz="2100" dirty="0">
                <a:solidFill>
                  <a:srgbClr val="000000"/>
                </a:solidFill>
                <a:latin typeface="Avenir Book" panose="02000503020000020003" pitchFamily="2" charset="0"/>
              </a:rPr>
              <a:t>The landing page of this theme - </a:t>
            </a:r>
            <a:r>
              <a:rPr lang="en-IN" sz="2100" b="1" dirty="0">
                <a:solidFill>
                  <a:srgbClr val="000000"/>
                </a:solidFill>
                <a:latin typeface="Avenir Book" panose="02000503020000020003" pitchFamily="2" charset="0"/>
              </a:rPr>
              <a:t>www.visitkent.co.uk/visit-kent-blog/creative-experiences-in-kent </a:t>
            </a:r>
            <a:r>
              <a:rPr lang="en-US" sz="2100" b="1" dirty="0">
                <a:solidFill>
                  <a:srgbClr val="000000"/>
                </a:solidFill>
                <a:latin typeface="Avenir Book" panose="02000503020000020003" pitchFamily="2" charset="0"/>
              </a:rPr>
              <a:t> </a:t>
            </a:r>
            <a:r>
              <a:rPr lang="en-US" sz="2100" dirty="0">
                <a:solidFill>
                  <a:srgbClr val="000000"/>
                </a:solidFill>
                <a:latin typeface="Avenir Book" panose="02000503020000020003" pitchFamily="2" charset="0"/>
              </a:rPr>
              <a:t>had a drop off rate of 50% with the users not going any further on the website.</a:t>
            </a:r>
            <a:endParaRPr lang="en-IN" sz="2100" dirty="0">
              <a:solidFill>
                <a:srgbClr val="000000"/>
              </a:solidFill>
              <a:latin typeface="Avenir Book" panose="02000503020000020003" pitchFamily="2" charset="0"/>
            </a:endParaRPr>
          </a:p>
        </p:txBody>
      </p:sp>
      <p:graphicFrame>
        <p:nvGraphicFramePr>
          <p:cNvPr id="30" name="Table 29">
            <a:extLst>
              <a:ext uri="{FF2B5EF4-FFF2-40B4-BE49-F238E27FC236}">
                <a16:creationId xmlns:a16="http://schemas.microsoft.com/office/drawing/2014/main" id="{6746FFB6-8470-7A4E-B8A7-8837865F913F}"/>
              </a:ext>
            </a:extLst>
          </p:cNvPr>
          <p:cNvGraphicFramePr>
            <a:graphicFrameLocks noGrp="1"/>
          </p:cNvGraphicFramePr>
          <p:nvPr/>
        </p:nvGraphicFramePr>
        <p:xfrm>
          <a:off x="6708014" y="5204588"/>
          <a:ext cx="11073917" cy="4476497"/>
        </p:xfrm>
        <a:graphic>
          <a:graphicData uri="http://schemas.openxmlformats.org/drawingml/2006/table">
            <a:tbl>
              <a:tblPr firstRow="1" bandRow="1">
                <a:tableStyleId>{0E3FDE45-AF77-4B5C-9715-49D594BDF05E}</a:tableStyleId>
              </a:tblPr>
              <a:tblGrid>
                <a:gridCol w="8392775">
                  <a:extLst>
                    <a:ext uri="{9D8B030D-6E8A-4147-A177-3AD203B41FA5}">
                      <a16:colId xmlns:a16="http://schemas.microsoft.com/office/drawing/2014/main" val="530153510"/>
                    </a:ext>
                  </a:extLst>
                </a:gridCol>
                <a:gridCol w="2681142">
                  <a:extLst>
                    <a:ext uri="{9D8B030D-6E8A-4147-A177-3AD203B41FA5}">
                      <a16:colId xmlns:a16="http://schemas.microsoft.com/office/drawing/2014/main" val="577910186"/>
                    </a:ext>
                  </a:extLst>
                </a:gridCol>
              </a:tblGrid>
              <a:tr h="494183">
                <a:tc>
                  <a:txBody>
                    <a:bodyPr/>
                    <a:lstStyle/>
                    <a:p>
                      <a:pPr algn="ctr"/>
                      <a:r>
                        <a:rPr lang="en-US" sz="2100" b="0" i="0" dirty="0">
                          <a:latin typeface="Avenir Book" panose="02000503020000020003" pitchFamily="2" charset="0"/>
                        </a:rPr>
                        <a:t>Subdomain URL</a:t>
                      </a:r>
                      <a:endParaRPr lang="en-US" sz="2100" b="0" i="0" dirty="0">
                        <a:solidFill>
                          <a:schemeClr val="bg1"/>
                        </a:solidFill>
                        <a:latin typeface="Avenir Book" panose="02000503020000020003" pitchFamily="2" charset="0"/>
                      </a:endParaRPr>
                    </a:p>
                  </a:txBody>
                  <a:tcPr marL="137139" marR="137139" marT="68570" marB="68570" anchor="ctr"/>
                </a:tc>
                <a:tc>
                  <a:txBody>
                    <a:bodyPr/>
                    <a:lstStyle/>
                    <a:p>
                      <a:pPr algn="ctr"/>
                      <a:r>
                        <a:rPr lang="en-GB" sz="2100" b="0" i="0">
                          <a:latin typeface="Avenir Book" panose="02000503020000020003" pitchFamily="2" charset="0"/>
                        </a:rPr>
                        <a:t>User Share</a:t>
                      </a:r>
                      <a:endParaRPr lang="en-GB" sz="2100" b="0" i="0" dirty="0">
                        <a:solidFill>
                          <a:schemeClr val="bg1"/>
                        </a:solidFill>
                        <a:latin typeface="Avenir Book" panose="02000503020000020003" pitchFamily="2" charset="0"/>
                      </a:endParaRPr>
                    </a:p>
                  </a:txBody>
                  <a:tcPr marL="137139" marR="137139" marT="68570" marB="68570" anchor="ctr"/>
                </a:tc>
                <a:extLst>
                  <a:ext uri="{0D108BD9-81ED-4DB2-BD59-A6C34878D82A}">
                    <a16:rowId xmlns:a16="http://schemas.microsoft.com/office/drawing/2014/main" val="1890338653"/>
                  </a:ext>
                </a:extLst>
              </a:tr>
              <a:tr h="663719">
                <a:tc>
                  <a:txBody>
                    <a:bodyPr/>
                    <a:lstStyle/>
                    <a:p>
                      <a:pPr algn="l" fontAlgn="b"/>
                      <a:r>
                        <a:rPr lang="en-IN" sz="2100" b="0" i="0" u="none" strike="noStrike" dirty="0" err="1">
                          <a:effectLst/>
                          <a:latin typeface="Avenir Book" panose="02000503020000020003" pitchFamily="2" charset="0"/>
                        </a:rPr>
                        <a:t>www.visitkent.co.uk</a:t>
                      </a:r>
                      <a:r>
                        <a:rPr lang="en-IN" sz="2100" b="0" i="0" u="none" strike="noStrike" dirty="0">
                          <a:effectLst/>
                          <a:latin typeface="Avenir Book" panose="02000503020000020003" pitchFamily="2" charset="0"/>
                        </a:rPr>
                        <a:t>/visit-</a:t>
                      </a:r>
                      <a:r>
                        <a:rPr lang="en-IN" sz="2100" b="0" i="0" u="none" strike="noStrike" dirty="0" err="1">
                          <a:effectLst/>
                          <a:latin typeface="Avenir Book" panose="02000503020000020003" pitchFamily="2" charset="0"/>
                        </a:rPr>
                        <a:t>kent</a:t>
                      </a:r>
                      <a:r>
                        <a:rPr lang="en-IN" sz="2100" b="0" i="0" u="none" strike="noStrike" dirty="0">
                          <a:effectLst/>
                          <a:latin typeface="Avenir Book" panose="02000503020000020003" pitchFamily="2" charset="0"/>
                        </a:rPr>
                        <a:t>-blog/shared-experiences</a:t>
                      </a:r>
                      <a:endParaRPr lang="en-IN" sz="2100" b="0" i="0" u="none" strike="noStrike" dirty="0">
                        <a:solidFill>
                          <a:srgbClr val="000000"/>
                        </a:solidFill>
                        <a:effectLst/>
                        <a:latin typeface="Avenir Book" panose="02000503020000020003" pitchFamily="2" charset="0"/>
                      </a:endParaRPr>
                    </a:p>
                  </a:txBody>
                  <a:tcPr marL="14285" marR="14285" marT="14285" marB="0" anchor="ctr"/>
                </a:tc>
                <a:tc>
                  <a:txBody>
                    <a:bodyPr/>
                    <a:lstStyle/>
                    <a:p>
                      <a:pPr algn="ctr" fontAlgn="b"/>
                      <a:r>
                        <a:rPr lang="en-IN" sz="2100" b="0" i="0" u="none" strike="noStrike" dirty="0">
                          <a:effectLst/>
                          <a:latin typeface="Avenir Book" panose="02000503020000020003" pitchFamily="2" charset="0"/>
                        </a:rPr>
                        <a:t>6.41%</a:t>
                      </a:r>
                      <a:endParaRPr lang="en-IN" sz="2100" b="0" i="0" u="none" strike="noStrike" dirty="0">
                        <a:solidFill>
                          <a:srgbClr val="000000"/>
                        </a:solidFill>
                        <a:effectLst/>
                        <a:latin typeface="Avenir Book" panose="02000503020000020003" pitchFamily="2" charset="0"/>
                      </a:endParaRPr>
                    </a:p>
                  </a:txBody>
                  <a:tcPr marL="14285" marR="14285" marT="14285" marB="0" anchor="ctr"/>
                </a:tc>
                <a:extLst>
                  <a:ext uri="{0D108BD9-81ED-4DB2-BD59-A6C34878D82A}">
                    <a16:rowId xmlns:a16="http://schemas.microsoft.com/office/drawing/2014/main" val="2642705269"/>
                  </a:ext>
                </a:extLst>
              </a:tr>
              <a:tr h="663719">
                <a:tc>
                  <a:txBody>
                    <a:bodyPr/>
                    <a:lstStyle/>
                    <a:p>
                      <a:pPr algn="l" fontAlgn="b"/>
                      <a:r>
                        <a:rPr lang="en-IN" sz="2100" b="0" i="0" u="none" strike="noStrike" dirty="0">
                          <a:effectLst/>
                          <a:latin typeface="Avenir Book" panose="02000503020000020003" pitchFamily="2" charset="0"/>
                        </a:rPr>
                        <a:t>www.visitkent.co.uk/visit-kent-blog/escape-the-ordinary</a:t>
                      </a:r>
                      <a:endParaRPr lang="en-IN" sz="2100" b="0" i="0" u="none" strike="noStrike" dirty="0">
                        <a:solidFill>
                          <a:srgbClr val="000000"/>
                        </a:solidFill>
                        <a:effectLst/>
                        <a:latin typeface="Avenir Book" panose="02000503020000020003" pitchFamily="2" charset="0"/>
                      </a:endParaRPr>
                    </a:p>
                  </a:txBody>
                  <a:tcPr marL="14285" marR="14285" marT="14285" marB="0" anchor="ctr"/>
                </a:tc>
                <a:tc>
                  <a:txBody>
                    <a:bodyPr/>
                    <a:lstStyle/>
                    <a:p>
                      <a:pPr algn="ctr" fontAlgn="b"/>
                      <a:r>
                        <a:rPr lang="en-IN" sz="2100" b="0" i="0" u="none" strike="noStrike" dirty="0">
                          <a:effectLst/>
                          <a:latin typeface="Avenir Book" panose="02000503020000020003" pitchFamily="2" charset="0"/>
                        </a:rPr>
                        <a:t>6.11%</a:t>
                      </a:r>
                      <a:endParaRPr lang="en-IN" sz="2100" b="0" i="0" u="none" strike="noStrike" dirty="0">
                        <a:solidFill>
                          <a:srgbClr val="000000"/>
                        </a:solidFill>
                        <a:effectLst/>
                        <a:latin typeface="Avenir Book" panose="02000503020000020003" pitchFamily="2" charset="0"/>
                      </a:endParaRPr>
                    </a:p>
                  </a:txBody>
                  <a:tcPr marL="14285" marR="14285" marT="14285" marB="0" anchor="ctr"/>
                </a:tc>
                <a:extLst>
                  <a:ext uri="{0D108BD9-81ED-4DB2-BD59-A6C34878D82A}">
                    <a16:rowId xmlns:a16="http://schemas.microsoft.com/office/drawing/2014/main" val="2411358651"/>
                  </a:ext>
                </a:extLst>
              </a:tr>
              <a:tr h="663719">
                <a:tc>
                  <a:txBody>
                    <a:bodyPr/>
                    <a:lstStyle/>
                    <a:p>
                      <a:pPr algn="l" fontAlgn="b"/>
                      <a:r>
                        <a:rPr lang="en-IN" sz="2100" b="0" i="0" u="none" strike="noStrike" dirty="0">
                          <a:effectLst/>
                          <a:latin typeface="Avenir Book" panose="02000503020000020003" pitchFamily="2" charset="0"/>
                        </a:rPr>
                        <a:t>www.visitkent.co.uk/visit-kent-blog/experience-health-and-wellbeing</a:t>
                      </a:r>
                      <a:endParaRPr lang="en-IN" sz="2100" b="0" i="0" u="none" strike="noStrike" dirty="0">
                        <a:solidFill>
                          <a:srgbClr val="000000"/>
                        </a:solidFill>
                        <a:effectLst/>
                        <a:latin typeface="Avenir Book" panose="02000503020000020003" pitchFamily="2" charset="0"/>
                      </a:endParaRPr>
                    </a:p>
                  </a:txBody>
                  <a:tcPr marL="14285" marR="14285" marT="14285" marB="0" anchor="ctr"/>
                </a:tc>
                <a:tc>
                  <a:txBody>
                    <a:bodyPr/>
                    <a:lstStyle/>
                    <a:p>
                      <a:pPr algn="ctr" fontAlgn="b"/>
                      <a:r>
                        <a:rPr lang="en-IN" sz="2100" b="0" i="0" u="none" strike="noStrike" dirty="0">
                          <a:effectLst/>
                          <a:latin typeface="Avenir Book" panose="02000503020000020003" pitchFamily="2" charset="0"/>
                        </a:rPr>
                        <a:t>3.55%</a:t>
                      </a:r>
                      <a:endParaRPr lang="en-IN" sz="2100" b="0" i="0" u="none" strike="noStrike" dirty="0">
                        <a:solidFill>
                          <a:srgbClr val="000000"/>
                        </a:solidFill>
                        <a:effectLst/>
                        <a:latin typeface="Avenir Book" panose="02000503020000020003" pitchFamily="2" charset="0"/>
                      </a:endParaRPr>
                    </a:p>
                  </a:txBody>
                  <a:tcPr marL="14285" marR="14285" marT="14285" marB="0" anchor="ctr"/>
                </a:tc>
                <a:extLst>
                  <a:ext uri="{0D108BD9-81ED-4DB2-BD59-A6C34878D82A}">
                    <a16:rowId xmlns:a16="http://schemas.microsoft.com/office/drawing/2014/main" val="922536941"/>
                  </a:ext>
                </a:extLst>
              </a:tr>
              <a:tr h="663719">
                <a:tc>
                  <a:txBody>
                    <a:bodyPr/>
                    <a:lstStyle/>
                    <a:p>
                      <a:pPr algn="l" fontAlgn="b"/>
                      <a:r>
                        <a:rPr lang="en-IN" sz="2100" b="0" i="0" u="none" strike="noStrike">
                          <a:effectLst/>
                          <a:latin typeface="Avenir Book" panose="02000503020000020003" pitchFamily="2" charset="0"/>
                        </a:rPr>
                        <a:t>www.visitkent.co.uk/visit-kent-blog/experience-food-and-drink</a:t>
                      </a:r>
                      <a:endParaRPr lang="en-IN" sz="2100" b="0" i="0" u="none" strike="noStrike" dirty="0">
                        <a:solidFill>
                          <a:srgbClr val="000000"/>
                        </a:solidFill>
                        <a:effectLst/>
                        <a:latin typeface="Avenir Book" panose="02000503020000020003" pitchFamily="2" charset="0"/>
                      </a:endParaRPr>
                    </a:p>
                  </a:txBody>
                  <a:tcPr marL="14285" marR="14285" marT="14285" marB="0" anchor="ctr"/>
                </a:tc>
                <a:tc>
                  <a:txBody>
                    <a:bodyPr/>
                    <a:lstStyle/>
                    <a:p>
                      <a:pPr algn="ctr" fontAlgn="b"/>
                      <a:r>
                        <a:rPr lang="en-IN" sz="2100" b="0" i="0" u="none" strike="noStrike" dirty="0">
                          <a:effectLst/>
                          <a:latin typeface="Avenir Book" panose="02000503020000020003" pitchFamily="2" charset="0"/>
                        </a:rPr>
                        <a:t>3.35%</a:t>
                      </a:r>
                      <a:endParaRPr lang="en-IN" sz="2100" b="0" i="0" u="none" strike="noStrike" dirty="0">
                        <a:solidFill>
                          <a:srgbClr val="000000"/>
                        </a:solidFill>
                        <a:effectLst/>
                        <a:latin typeface="Avenir Book" panose="02000503020000020003" pitchFamily="2" charset="0"/>
                      </a:endParaRPr>
                    </a:p>
                  </a:txBody>
                  <a:tcPr marL="14285" marR="14285" marT="14285" marB="0" anchor="ctr"/>
                </a:tc>
                <a:extLst>
                  <a:ext uri="{0D108BD9-81ED-4DB2-BD59-A6C34878D82A}">
                    <a16:rowId xmlns:a16="http://schemas.microsoft.com/office/drawing/2014/main" val="345243588"/>
                  </a:ext>
                </a:extLst>
              </a:tr>
              <a:tr h="663719">
                <a:tc>
                  <a:txBody>
                    <a:bodyPr/>
                    <a:lstStyle/>
                    <a:p>
                      <a:pPr algn="l" fontAlgn="b"/>
                      <a:r>
                        <a:rPr lang="en-IN" sz="2100" b="0" i="0" u="none" strike="noStrike">
                          <a:effectLst/>
                          <a:latin typeface="Avenir Book" panose="02000503020000020003" pitchFamily="2" charset="0"/>
                        </a:rPr>
                        <a:t>www.visitkent.co.uk/visit-kent-blog/experience-history-and-culture</a:t>
                      </a:r>
                      <a:endParaRPr lang="en-IN" sz="2100" b="0" i="0" u="none" strike="noStrike" dirty="0">
                        <a:solidFill>
                          <a:srgbClr val="000000"/>
                        </a:solidFill>
                        <a:effectLst/>
                        <a:latin typeface="Avenir Book" panose="02000503020000020003" pitchFamily="2" charset="0"/>
                      </a:endParaRPr>
                    </a:p>
                  </a:txBody>
                  <a:tcPr marL="14285" marR="14285" marT="14285" marB="0" anchor="ctr"/>
                </a:tc>
                <a:tc>
                  <a:txBody>
                    <a:bodyPr/>
                    <a:lstStyle/>
                    <a:p>
                      <a:pPr algn="ctr" fontAlgn="b"/>
                      <a:r>
                        <a:rPr lang="en-IN" sz="2100" b="0" i="0" u="none" strike="noStrike" dirty="0">
                          <a:effectLst/>
                          <a:latin typeface="Avenir Book" panose="02000503020000020003" pitchFamily="2" charset="0"/>
                        </a:rPr>
                        <a:t>3.06%</a:t>
                      </a:r>
                      <a:endParaRPr lang="en-IN" sz="2100" b="0" i="0" u="none" strike="noStrike" dirty="0">
                        <a:solidFill>
                          <a:srgbClr val="000000"/>
                        </a:solidFill>
                        <a:effectLst/>
                        <a:latin typeface="Avenir Book" panose="02000503020000020003" pitchFamily="2" charset="0"/>
                      </a:endParaRPr>
                    </a:p>
                  </a:txBody>
                  <a:tcPr marL="14285" marR="14285" marT="14285" marB="0" anchor="ctr"/>
                </a:tc>
                <a:extLst>
                  <a:ext uri="{0D108BD9-81ED-4DB2-BD59-A6C34878D82A}">
                    <a16:rowId xmlns:a16="http://schemas.microsoft.com/office/drawing/2014/main" val="188214983"/>
                  </a:ext>
                </a:extLst>
              </a:tr>
              <a:tr h="663719">
                <a:tc>
                  <a:txBody>
                    <a:bodyPr/>
                    <a:lstStyle/>
                    <a:p>
                      <a:pPr algn="l" fontAlgn="b"/>
                      <a:r>
                        <a:rPr lang="en-IN" sz="2100" b="0" i="0" u="none" strike="noStrike" dirty="0">
                          <a:effectLst/>
                          <a:latin typeface="Avenir Book" panose="02000503020000020003" pitchFamily="2" charset="0"/>
                        </a:rPr>
                        <a:t>www.visitkent.co.uk/visit-kent-blog/experiences-off-the-beaten-track</a:t>
                      </a:r>
                      <a:endParaRPr lang="en-IN" sz="2100" b="0" i="0" u="none" strike="noStrike" dirty="0">
                        <a:solidFill>
                          <a:srgbClr val="000000"/>
                        </a:solidFill>
                        <a:effectLst/>
                        <a:latin typeface="Avenir Book" panose="02000503020000020003" pitchFamily="2" charset="0"/>
                      </a:endParaRPr>
                    </a:p>
                  </a:txBody>
                  <a:tcPr marL="14285" marR="14285" marT="14285" marB="0" anchor="ctr"/>
                </a:tc>
                <a:tc>
                  <a:txBody>
                    <a:bodyPr/>
                    <a:lstStyle/>
                    <a:p>
                      <a:pPr algn="ctr" fontAlgn="b"/>
                      <a:r>
                        <a:rPr lang="en-IN" sz="2100" b="0" i="0" u="none" strike="noStrike" dirty="0">
                          <a:effectLst/>
                          <a:latin typeface="Avenir Book" panose="02000503020000020003" pitchFamily="2" charset="0"/>
                        </a:rPr>
                        <a:t>2.86%</a:t>
                      </a:r>
                      <a:endParaRPr lang="en-IN" sz="2100" b="0" i="0" u="none" strike="noStrike" dirty="0">
                        <a:solidFill>
                          <a:srgbClr val="000000"/>
                        </a:solidFill>
                        <a:effectLst/>
                        <a:latin typeface="Avenir Book" panose="02000503020000020003" pitchFamily="2" charset="0"/>
                      </a:endParaRPr>
                    </a:p>
                  </a:txBody>
                  <a:tcPr marL="14285" marR="14285" marT="14285" marB="0" anchor="ctr"/>
                </a:tc>
                <a:extLst>
                  <a:ext uri="{0D108BD9-81ED-4DB2-BD59-A6C34878D82A}">
                    <a16:rowId xmlns:a16="http://schemas.microsoft.com/office/drawing/2014/main" val="1983322025"/>
                  </a:ext>
                </a:extLst>
              </a:tr>
            </a:tbl>
          </a:graphicData>
        </a:graphic>
      </p:graphicFrame>
      <p:sp>
        <p:nvSpPr>
          <p:cNvPr id="8" name="Left Brace 7">
            <a:extLst>
              <a:ext uri="{FF2B5EF4-FFF2-40B4-BE49-F238E27FC236}">
                <a16:creationId xmlns:a16="http://schemas.microsoft.com/office/drawing/2014/main" id="{7127EC1B-8BFB-9B4C-AE72-8042178E624F}"/>
              </a:ext>
            </a:extLst>
          </p:cNvPr>
          <p:cNvSpPr/>
          <p:nvPr/>
        </p:nvSpPr>
        <p:spPr>
          <a:xfrm>
            <a:off x="3418724" y="5204588"/>
            <a:ext cx="411833" cy="4476492"/>
          </a:xfrm>
          <a:prstGeom prst="leftBrace">
            <a:avLst>
              <a:gd name="adj1" fmla="val 8333"/>
              <a:gd name="adj2" fmla="val 94432"/>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endParaRPr lang="en-GB" sz="2700">
              <a:solidFill>
                <a:srgbClr val="000000"/>
              </a:solidFill>
              <a:latin typeface="Calibri" panose="020F0502020204030204"/>
            </a:endParaRPr>
          </a:p>
        </p:txBody>
      </p:sp>
      <p:sp>
        <p:nvSpPr>
          <p:cNvPr id="16" name="TextBox 15">
            <a:extLst>
              <a:ext uri="{FF2B5EF4-FFF2-40B4-BE49-F238E27FC236}">
                <a16:creationId xmlns:a16="http://schemas.microsoft.com/office/drawing/2014/main" id="{47BDBC9F-829C-C042-AEC2-6DCA39C5DE53}"/>
              </a:ext>
            </a:extLst>
          </p:cNvPr>
          <p:cNvSpPr txBox="1"/>
          <p:nvPr/>
        </p:nvSpPr>
        <p:spPr>
          <a:xfrm>
            <a:off x="275461" y="1906475"/>
            <a:ext cx="5503514" cy="2031325"/>
          </a:xfrm>
          <a:prstGeom prst="rect">
            <a:avLst/>
          </a:prstGeom>
          <a:noFill/>
          <a:ln>
            <a:solidFill>
              <a:schemeClr val="accent6"/>
            </a:solidFill>
          </a:ln>
        </p:spPr>
        <p:txBody>
          <a:bodyPr wrap="square" rtlCol="0">
            <a:spAutoFit/>
          </a:bodyPr>
          <a:lstStyle/>
          <a:p>
            <a:pPr defTabSz="1371600"/>
            <a:r>
              <a:rPr lang="en-GB" b="1" dirty="0">
                <a:solidFill>
                  <a:srgbClr val="000000"/>
                </a:solidFill>
                <a:latin typeface="Avenir Book" panose="02000503020000020003" pitchFamily="2" charset="0"/>
              </a:rPr>
              <a:t>Heatmaps</a:t>
            </a:r>
            <a:r>
              <a:rPr lang="en-GB" dirty="0">
                <a:solidFill>
                  <a:srgbClr val="000000"/>
                </a:solidFill>
                <a:latin typeface="Avenir Book" panose="02000503020000020003" pitchFamily="2" charset="0"/>
              </a:rPr>
              <a:t> </a:t>
            </a:r>
          </a:p>
          <a:p>
            <a:pPr defTabSz="1371600"/>
            <a:r>
              <a:rPr lang="en-GB" dirty="0">
                <a:solidFill>
                  <a:srgbClr val="000000"/>
                </a:solidFill>
                <a:latin typeface="Avenir Book" panose="02000503020000020003" pitchFamily="2" charset="0"/>
              </a:rPr>
              <a:t>The top theme buttons by cursor movement (viewing) were:</a:t>
            </a:r>
          </a:p>
          <a:p>
            <a:pPr defTabSz="1371600"/>
            <a:endParaRPr lang="en-GB" dirty="0">
              <a:solidFill>
                <a:srgbClr val="000000"/>
              </a:solidFill>
              <a:latin typeface="Avenir Book" panose="02000503020000020003" pitchFamily="2" charset="0"/>
            </a:endParaRPr>
          </a:p>
          <a:p>
            <a:pPr marL="514350" indent="-514350" defTabSz="1371600">
              <a:buFont typeface="+mj-lt"/>
              <a:buAutoNum type="arabicPeriod"/>
            </a:pPr>
            <a:r>
              <a:rPr lang="en-GB" dirty="0">
                <a:solidFill>
                  <a:srgbClr val="000000"/>
                </a:solidFill>
                <a:latin typeface="Avenir Book" panose="02000503020000020003" pitchFamily="2" charset="0"/>
              </a:rPr>
              <a:t>Shared Experiences (best on mobile)</a:t>
            </a:r>
          </a:p>
          <a:p>
            <a:pPr marL="514350" indent="-514350" defTabSz="1371600">
              <a:buFont typeface="+mj-lt"/>
              <a:buAutoNum type="arabicPeriod"/>
            </a:pPr>
            <a:r>
              <a:rPr lang="en-GB" dirty="0">
                <a:solidFill>
                  <a:srgbClr val="000000"/>
                </a:solidFill>
                <a:latin typeface="Avenir Book" panose="02000503020000020003" pitchFamily="2" charset="0"/>
              </a:rPr>
              <a:t>History &amp; Culture</a:t>
            </a:r>
          </a:p>
          <a:p>
            <a:pPr marL="514350" indent="-514350" defTabSz="1371600">
              <a:buFont typeface="+mj-lt"/>
              <a:buAutoNum type="arabicPeriod"/>
            </a:pPr>
            <a:r>
              <a:rPr lang="en-GB" dirty="0">
                <a:solidFill>
                  <a:srgbClr val="000000"/>
                </a:solidFill>
                <a:latin typeface="Avenir Book" panose="02000503020000020003" pitchFamily="2" charset="0"/>
              </a:rPr>
              <a:t>Escape The Ordinary </a:t>
            </a:r>
          </a:p>
          <a:p>
            <a:pPr marL="514350" indent="-514350" defTabSz="1371600">
              <a:buFont typeface="+mj-lt"/>
              <a:buAutoNum type="arabicPeriod"/>
            </a:pPr>
            <a:r>
              <a:rPr lang="en-GB" dirty="0">
                <a:solidFill>
                  <a:srgbClr val="000000"/>
                </a:solidFill>
                <a:latin typeface="Avenir Book" panose="02000503020000020003" pitchFamily="2" charset="0"/>
              </a:rPr>
              <a:t>Outdoor Experiences</a:t>
            </a:r>
          </a:p>
        </p:txBody>
      </p:sp>
      <p:graphicFrame>
        <p:nvGraphicFramePr>
          <p:cNvPr id="17" name="Table 16">
            <a:extLst>
              <a:ext uri="{FF2B5EF4-FFF2-40B4-BE49-F238E27FC236}">
                <a16:creationId xmlns:a16="http://schemas.microsoft.com/office/drawing/2014/main" id="{3C13CEDE-381E-834C-A6AF-B8156A6A02A0}"/>
              </a:ext>
            </a:extLst>
          </p:cNvPr>
          <p:cNvGraphicFramePr>
            <a:graphicFrameLocks noGrp="1"/>
          </p:cNvGraphicFramePr>
          <p:nvPr/>
        </p:nvGraphicFramePr>
        <p:xfrm>
          <a:off x="9755910" y="1323977"/>
          <a:ext cx="8026020" cy="3519488"/>
        </p:xfrm>
        <a:graphic>
          <a:graphicData uri="http://schemas.openxmlformats.org/drawingml/2006/table">
            <a:tbl>
              <a:tblPr/>
              <a:tblGrid>
                <a:gridCol w="1337670">
                  <a:extLst>
                    <a:ext uri="{9D8B030D-6E8A-4147-A177-3AD203B41FA5}">
                      <a16:colId xmlns:a16="http://schemas.microsoft.com/office/drawing/2014/main" val="2612050720"/>
                    </a:ext>
                  </a:extLst>
                </a:gridCol>
                <a:gridCol w="1337670">
                  <a:extLst>
                    <a:ext uri="{9D8B030D-6E8A-4147-A177-3AD203B41FA5}">
                      <a16:colId xmlns:a16="http://schemas.microsoft.com/office/drawing/2014/main" val="1895091113"/>
                    </a:ext>
                  </a:extLst>
                </a:gridCol>
                <a:gridCol w="1337670">
                  <a:extLst>
                    <a:ext uri="{9D8B030D-6E8A-4147-A177-3AD203B41FA5}">
                      <a16:colId xmlns:a16="http://schemas.microsoft.com/office/drawing/2014/main" val="4023167742"/>
                    </a:ext>
                  </a:extLst>
                </a:gridCol>
                <a:gridCol w="1337670">
                  <a:extLst>
                    <a:ext uri="{9D8B030D-6E8A-4147-A177-3AD203B41FA5}">
                      <a16:colId xmlns:a16="http://schemas.microsoft.com/office/drawing/2014/main" val="3239260836"/>
                    </a:ext>
                  </a:extLst>
                </a:gridCol>
                <a:gridCol w="1337670">
                  <a:extLst>
                    <a:ext uri="{9D8B030D-6E8A-4147-A177-3AD203B41FA5}">
                      <a16:colId xmlns:a16="http://schemas.microsoft.com/office/drawing/2014/main" val="1409030611"/>
                    </a:ext>
                  </a:extLst>
                </a:gridCol>
                <a:gridCol w="1337670">
                  <a:extLst>
                    <a:ext uri="{9D8B030D-6E8A-4147-A177-3AD203B41FA5}">
                      <a16:colId xmlns:a16="http://schemas.microsoft.com/office/drawing/2014/main" val="43321075"/>
                    </a:ext>
                  </a:extLst>
                </a:gridCol>
              </a:tblGrid>
              <a:tr h="471488">
                <a:tc>
                  <a:txBody>
                    <a:bodyPr/>
                    <a:lstStyle/>
                    <a:p>
                      <a:pPr algn="l" fontAlgn="b"/>
                      <a:r>
                        <a:rPr lang="en-GB" sz="1500" b="1" i="0" u="none" strike="noStrike" dirty="0">
                          <a:effectLst/>
                          <a:latin typeface="Avenir Book" panose="02000503020000020003" pitchFamily="2" charset="0"/>
                        </a:rPr>
                        <a:t>Gender</a:t>
                      </a:r>
                    </a:p>
                  </a:txBody>
                  <a:tcPr marL="14288" marR="14288" marT="14288" marB="0" anchor="b">
                    <a:lnL>
                      <a:noFill/>
                    </a:lnL>
                    <a:lnR>
                      <a:noFill/>
                    </a:lnR>
                    <a:lnT>
                      <a:noFill/>
                    </a:lnT>
                    <a:lnB>
                      <a:noFill/>
                    </a:lnB>
                  </a:tcPr>
                </a:tc>
                <a:tc>
                  <a:txBody>
                    <a:bodyPr/>
                    <a:lstStyle/>
                    <a:p>
                      <a:pPr algn="l" fontAlgn="b"/>
                      <a:r>
                        <a:rPr lang="en-GB" sz="1500" b="1" i="0" u="none" strike="noStrike" dirty="0">
                          <a:effectLst/>
                          <a:latin typeface="Avenir Book" panose="02000503020000020003" pitchFamily="2" charset="0"/>
                        </a:rPr>
                        <a:t>Age</a:t>
                      </a:r>
                    </a:p>
                  </a:txBody>
                  <a:tcPr marL="14288" marR="14288" marT="14288" marB="0" anchor="b">
                    <a:lnL>
                      <a:noFill/>
                    </a:lnL>
                    <a:lnR>
                      <a:noFill/>
                    </a:lnR>
                    <a:lnT>
                      <a:noFill/>
                    </a:lnT>
                    <a:lnB>
                      <a:noFill/>
                    </a:lnB>
                  </a:tcPr>
                </a:tc>
                <a:tc>
                  <a:txBody>
                    <a:bodyPr/>
                    <a:lstStyle/>
                    <a:p>
                      <a:pPr algn="l" fontAlgn="b"/>
                      <a:r>
                        <a:rPr lang="en-GB" sz="1500" b="1" i="0" u="none" strike="noStrike" dirty="0">
                          <a:effectLst/>
                          <a:latin typeface="Avenir Book" panose="02000503020000020003" pitchFamily="2" charset="0"/>
                        </a:rPr>
                        <a:t>Sessions</a:t>
                      </a:r>
                    </a:p>
                  </a:txBody>
                  <a:tcPr marL="14288" marR="14288" marT="14288" marB="0" anchor="b">
                    <a:lnL>
                      <a:noFill/>
                    </a:lnL>
                    <a:lnR>
                      <a:noFill/>
                    </a:lnR>
                    <a:lnT>
                      <a:noFill/>
                    </a:lnT>
                    <a:lnB>
                      <a:noFill/>
                    </a:lnB>
                  </a:tcPr>
                </a:tc>
                <a:tc>
                  <a:txBody>
                    <a:bodyPr/>
                    <a:lstStyle/>
                    <a:p>
                      <a:pPr algn="l" fontAlgn="b"/>
                      <a:r>
                        <a:rPr lang="en-GB" sz="1500" b="1" i="0" u="none" strike="noStrike">
                          <a:effectLst/>
                          <a:latin typeface="Avenir Book" panose="02000503020000020003" pitchFamily="2" charset="0"/>
                        </a:rPr>
                        <a:t>Bounce Rate</a:t>
                      </a:r>
                    </a:p>
                  </a:txBody>
                  <a:tcPr marL="14288" marR="14288" marT="14288" marB="0" anchor="b">
                    <a:lnL>
                      <a:noFill/>
                    </a:lnL>
                    <a:lnR>
                      <a:noFill/>
                    </a:lnR>
                    <a:lnT>
                      <a:noFill/>
                    </a:lnT>
                    <a:lnB>
                      <a:noFill/>
                    </a:lnB>
                  </a:tcPr>
                </a:tc>
                <a:tc>
                  <a:txBody>
                    <a:bodyPr/>
                    <a:lstStyle/>
                    <a:p>
                      <a:pPr algn="l" fontAlgn="b"/>
                      <a:r>
                        <a:rPr lang="en-GB" sz="1500" b="1" i="0" u="none" strike="noStrike" dirty="0">
                          <a:effectLst/>
                          <a:latin typeface="Avenir Book" panose="02000503020000020003" pitchFamily="2" charset="0"/>
                        </a:rPr>
                        <a:t>Pages/Session</a:t>
                      </a:r>
                    </a:p>
                  </a:txBody>
                  <a:tcPr marL="14288" marR="14288" marT="14288" marB="0" anchor="b">
                    <a:lnL>
                      <a:noFill/>
                    </a:lnL>
                    <a:lnR>
                      <a:noFill/>
                    </a:lnR>
                    <a:lnT>
                      <a:noFill/>
                    </a:lnT>
                    <a:lnB>
                      <a:noFill/>
                    </a:lnB>
                  </a:tcPr>
                </a:tc>
                <a:tc>
                  <a:txBody>
                    <a:bodyPr/>
                    <a:lstStyle/>
                    <a:p>
                      <a:pPr algn="l" fontAlgn="b"/>
                      <a:r>
                        <a:rPr lang="en-GB" sz="1500" b="1" i="0" u="none" strike="noStrike" dirty="0">
                          <a:effectLst/>
                          <a:latin typeface="Avenir Book" panose="02000503020000020003" pitchFamily="2" charset="0"/>
                        </a:rPr>
                        <a:t>Avg. Session Duration</a:t>
                      </a:r>
                    </a:p>
                  </a:txBody>
                  <a:tcPr marL="14288" marR="14288" marT="14288" marB="0" anchor="b">
                    <a:lnL>
                      <a:noFill/>
                    </a:lnL>
                    <a:lnR>
                      <a:noFill/>
                    </a:lnR>
                    <a:lnT>
                      <a:noFill/>
                    </a:lnT>
                    <a:lnB>
                      <a:noFill/>
                    </a:lnB>
                  </a:tcPr>
                </a:tc>
                <a:extLst>
                  <a:ext uri="{0D108BD9-81ED-4DB2-BD59-A6C34878D82A}">
                    <a16:rowId xmlns:a16="http://schemas.microsoft.com/office/drawing/2014/main" val="2755385941"/>
                  </a:ext>
                </a:extLst>
              </a:tr>
              <a:tr h="304800">
                <a:tc>
                  <a:txBody>
                    <a:bodyPr/>
                    <a:lstStyle/>
                    <a:p>
                      <a:pPr algn="l" fontAlgn="b"/>
                      <a:r>
                        <a:rPr lang="en-GB" sz="1500" b="0" i="0" u="none" strike="noStrike" dirty="0">
                          <a:effectLst/>
                          <a:latin typeface="Avenir Book" panose="02000503020000020003" pitchFamily="2" charset="0"/>
                        </a:rPr>
                        <a:t>male</a:t>
                      </a:r>
                    </a:p>
                  </a:txBody>
                  <a:tcPr marL="14288" marR="14288" marT="14288" marB="0" anchor="b">
                    <a:lnL>
                      <a:noFill/>
                    </a:lnL>
                    <a:lnR>
                      <a:noFill/>
                    </a:lnR>
                    <a:lnT>
                      <a:noFill/>
                    </a:lnT>
                    <a:lnB>
                      <a:noFill/>
                    </a:lnB>
                  </a:tcPr>
                </a:tc>
                <a:tc>
                  <a:txBody>
                    <a:bodyPr/>
                    <a:lstStyle/>
                    <a:p>
                      <a:pPr algn="l" fontAlgn="b"/>
                      <a:r>
                        <a:rPr lang="en-GB" sz="1500" b="0" i="0" u="none" strike="noStrike" dirty="0">
                          <a:effectLst/>
                          <a:latin typeface="Avenir Book" panose="02000503020000020003" pitchFamily="2" charset="0"/>
                        </a:rPr>
                        <a:t>18-24</a:t>
                      </a:r>
                    </a:p>
                  </a:txBody>
                  <a:tcPr marL="14288" marR="14288" marT="14288" marB="0" anchor="b">
                    <a:lnL>
                      <a:noFill/>
                    </a:lnL>
                    <a:lnR>
                      <a:noFill/>
                    </a:lnR>
                    <a:lnT>
                      <a:noFill/>
                    </a:lnT>
                    <a:lnB>
                      <a:noFill/>
                    </a:lnB>
                  </a:tcPr>
                </a:tc>
                <a:tc>
                  <a:txBody>
                    <a:bodyPr/>
                    <a:lstStyle/>
                    <a:p>
                      <a:pPr algn="r" fontAlgn="b"/>
                      <a:r>
                        <a:rPr lang="en-GB" sz="1500" b="0" i="0" u="none" strike="noStrike" dirty="0">
                          <a:effectLst/>
                          <a:latin typeface="Avenir Book" panose="02000503020000020003" pitchFamily="2" charset="0"/>
                        </a:rPr>
                        <a:t>46</a:t>
                      </a:r>
                    </a:p>
                  </a:txBody>
                  <a:tcPr marL="14288" marR="14288" marT="14288" marB="0" anchor="b">
                    <a:lnL>
                      <a:noFill/>
                    </a:lnL>
                    <a:lnR>
                      <a:noFill/>
                    </a:lnR>
                    <a:lnT>
                      <a:noFill/>
                    </a:lnT>
                    <a:lnB>
                      <a:noFill/>
                    </a:lnB>
                    <a:solidFill>
                      <a:srgbClr val="E1E383"/>
                    </a:solidFill>
                  </a:tcPr>
                </a:tc>
                <a:tc>
                  <a:txBody>
                    <a:bodyPr/>
                    <a:lstStyle/>
                    <a:p>
                      <a:pPr algn="r" fontAlgn="b"/>
                      <a:r>
                        <a:rPr lang="en-GB" sz="1500" b="0" i="0" u="none" strike="noStrike" dirty="0">
                          <a:effectLst/>
                          <a:latin typeface="Avenir Book" panose="02000503020000020003" pitchFamily="2" charset="0"/>
                        </a:rPr>
                        <a:t>86.96%</a:t>
                      </a:r>
                    </a:p>
                  </a:txBody>
                  <a:tcPr marL="14288" marR="14288" marT="14288" marB="0" anchor="b">
                    <a:lnL>
                      <a:noFill/>
                    </a:lnL>
                    <a:lnR>
                      <a:noFill/>
                    </a:lnR>
                    <a:lnT>
                      <a:noFill/>
                    </a:lnT>
                    <a:lnB>
                      <a:noFill/>
                    </a:lnB>
                    <a:solidFill>
                      <a:srgbClr val="FFE283"/>
                    </a:solidFill>
                  </a:tcPr>
                </a:tc>
                <a:tc>
                  <a:txBody>
                    <a:bodyPr/>
                    <a:lstStyle/>
                    <a:p>
                      <a:pPr algn="r" fontAlgn="b"/>
                      <a:r>
                        <a:rPr lang="en-GB" sz="1500" b="0" i="0" u="none" strike="noStrike" dirty="0">
                          <a:effectLst/>
                          <a:latin typeface="Avenir Book" panose="02000503020000020003" pitchFamily="2" charset="0"/>
                        </a:rPr>
                        <a:t>1.20</a:t>
                      </a:r>
                    </a:p>
                  </a:txBody>
                  <a:tcPr marL="14288" marR="14288" marT="14288" marB="0" anchor="b">
                    <a:lnL>
                      <a:noFill/>
                    </a:lnL>
                    <a:lnR>
                      <a:noFill/>
                    </a:lnR>
                    <a:lnT>
                      <a:noFill/>
                    </a:lnT>
                    <a:lnB>
                      <a:noFill/>
                    </a:lnB>
                    <a:solidFill>
                      <a:srgbClr val="F8E984"/>
                    </a:solidFill>
                  </a:tcPr>
                </a:tc>
                <a:tc>
                  <a:txBody>
                    <a:bodyPr/>
                    <a:lstStyle/>
                    <a:p>
                      <a:pPr algn="r" fontAlgn="b"/>
                      <a:r>
                        <a:rPr lang="en-GB" sz="1500" b="0" i="0" u="none" strike="noStrike">
                          <a:effectLst/>
                          <a:latin typeface="Avenir Book" panose="02000503020000020003" pitchFamily="2" charset="0"/>
                        </a:rPr>
                        <a:t>16.20</a:t>
                      </a:r>
                    </a:p>
                  </a:txBody>
                  <a:tcPr marL="14288" marR="14288" marT="14288" marB="0" anchor="b">
                    <a:lnL>
                      <a:noFill/>
                    </a:lnL>
                    <a:lnR>
                      <a:noFill/>
                    </a:lnR>
                    <a:lnT>
                      <a:noFill/>
                    </a:lnT>
                    <a:lnB>
                      <a:noFill/>
                    </a:lnB>
                    <a:solidFill>
                      <a:srgbClr val="FDD17F"/>
                    </a:solidFill>
                  </a:tcPr>
                </a:tc>
                <a:extLst>
                  <a:ext uri="{0D108BD9-81ED-4DB2-BD59-A6C34878D82A}">
                    <a16:rowId xmlns:a16="http://schemas.microsoft.com/office/drawing/2014/main" val="1910839562"/>
                  </a:ext>
                </a:extLst>
              </a:tr>
              <a:tr h="304800">
                <a:tc>
                  <a:txBody>
                    <a:bodyPr/>
                    <a:lstStyle/>
                    <a:p>
                      <a:pPr algn="l" fontAlgn="b"/>
                      <a:r>
                        <a:rPr lang="en-GB" sz="1500" b="0" i="0" u="none" strike="noStrike">
                          <a:effectLst/>
                          <a:latin typeface="Avenir Book" panose="02000503020000020003" pitchFamily="2" charset="0"/>
                        </a:rPr>
                        <a:t>female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18-24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26</a:t>
                      </a:r>
                    </a:p>
                  </a:txBody>
                  <a:tcPr marL="14288" marR="14288" marT="14288" marB="0" anchor="b">
                    <a:lnL>
                      <a:noFill/>
                    </a:lnL>
                    <a:lnR>
                      <a:noFill/>
                    </a:lnR>
                    <a:lnT>
                      <a:noFill/>
                    </a:lnT>
                    <a:lnB>
                      <a:noFill/>
                    </a:lnB>
                    <a:solidFill>
                      <a:srgbClr val="F9806F"/>
                    </a:solidFill>
                  </a:tcPr>
                </a:tc>
                <a:tc>
                  <a:txBody>
                    <a:bodyPr/>
                    <a:lstStyle/>
                    <a:p>
                      <a:pPr algn="r" fontAlgn="b"/>
                      <a:r>
                        <a:rPr lang="en-GB" sz="1500" b="0" i="0" u="none" strike="noStrike">
                          <a:effectLst/>
                          <a:latin typeface="Avenir Book" panose="02000503020000020003" pitchFamily="2" charset="0"/>
                        </a:rPr>
                        <a:t>84.62%</a:t>
                      </a:r>
                    </a:p>
                  </a:txBody>
                  <a:tcPr marL="14288" marR="14288" marT="14288" marB="0" anchor="b">
                    <a:lnL>
                      <a:noFill/>
                    </a:lnL>
                    <a:lnR>
                      <a:noFill/>
                    </a:lnR>
                    <a:lnT>
                      <a:noFill/>
                    </a:lnT>
                    <a:lnB>
                      <a:noFill/>
                    </a:lnB>
                    <a:solidFill>
                      <a:srgbClr val="F0E683"/>
                    </a:solidFill>
                  </a:tcPr>
                </a:tc>
                <a:tc>
                  <a:txBody>
                    <a:bodyPr/>
                    <a:lstStyle/>
                    <a:p>
                      <a:pPr algn="r" fontAlgn="b"/>
                      <a:r>
                        <a:rPr lang="en-GB" sz="1500" b="0" i="0" u="none" strike="noStrike">
                          <a:effectLst/>
                          <a:latin typeface="Avenir Book" panose="02000503020000020003" pitchFamily="2" charset="0"/>
                        </a:rPr>
                        <a:t>1.12</a:t>
                      </a:r>
                    </a:p>
                  </a:txBody>
                  <a:tcPr marL="14288" marR="14288" marT="14288" marB="0" anchor="b">
                    <a:lnL>
                      <a:noFill/>
                    </a:lnL>
                    <a:lnR>
                      <a:noFill/>
                    </a:lnR>
                    <a:lnT>
                      <a:noFill/>
                    </a:lnT>
                    <a:lnB>
                      <a:noFill/>
                    </a:lnB>
                    <a:solidFill>
                      <a:srgbClr val="FBB078"/>
                    </a:solidFill>
                  </a:tcPr>
                </a:tc>
                <a:tc>
                  <a:txBody>
                    <a:bodyPr/>
                    <a:lstStyle/>
                    <a:p>
                      <a:pPr algn="r" fontAlgn="b"/>
                      <a:r>
                        <a:rPr lang="en-GB" sz="1500" b="0" i="0" u="none" strike="noStrike">
                          <a:effectLst/>
                          <a:latin typeface="Avenir Book" panose="02000503020000020003" pitchFamily="2" charset="0"/>
                        </a:rPr>
                        <a:t>16.50</a:t>
                      </a:r>
                    </a:p>
                  </a:txBody>
                  <a:tcPr marL="14288" marR="14288" marT="14288" marB="0" anchor="b">
                    <a:lnL>
                      <a:noFill/>
                    </a:lnL>
                    <a:lnR>
                      <a:noFill/>
                    </a:lnR>
                    <a:lnT>
                      <a:noFill/>
                    </a:lnT>
                    <a:lnB>
                      <a:noFill/>
                    </a:lnB>
                    <a:solidFill>
                      <a:srgbClr val="FDD37F"/>
                    </a:solidFill>
                  </a:tcPr>
                </a:tc>
                <a:extLst>
                  <a:ext uri="{0D108BD9-81ED-4DB2-BD59-A6C34878D82A}">
                    <a16:rowId xmlns:a16="http://schemas.microsoft.com/office/drawing/2014/main" val="3973859056"/>
                  </a:ext>
                </a:extLst>
              </a:tr>
              <a:tr h="304800">
                <a:tc>
                  <a:txBody>
                    <a:bodyPr/>
                    <a:lstStyle/>
                    <a:p>
                      <a:pPr algn="l" fontAlgn="b"/>
                      <a:r>
                        <a:rPr lang="en-GB" sz="1500" b="0" i="0" u="none" strike="noStrike">
                          <a:effectLst/>
                          <a:latin typeface="Avenir Book" panose="02000503020000020003" pitchFamily="2" charset="0"/>
                        </a:rPr>
                        <a:t>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25-34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91</a:t>
                      </a:r>
                    </a:p>
                  </a:txBody>
                  <a:tcPr marL="14288" marR="14288" marT="14288" marB="0" anchor="b">
                    <a:lnL>
                      <a:noFill/>
                    </a:lnL>
                    <a:lnR>
                      <a:noFill/>
                    </a:lnR>
                    <a:lnT>
                      <a:noFill/>
                    </a:lnT>
                    <a:lnB>
                      <a:noFill/>
                    </a:lnB>
                    <a:solidFill>
                      <a:srgbClr val="63BE7B"/>
                    </a:solidFill>
                  </a:tcPr>
                </a:tc>
                <a:tc>
                  <a:txBody>
                    <a:bodyPr/>
                    <a:lstStyle/>
                    <a:p>
                      <a:pPr algn="r" fontAlgn="b"/>
                      <a:r>
                        <a:rPr lang="en-GB" sz="1500" b="0" i="0" u="none" strike="noStrike">
                          <a:effectLst/>
                          <a:latin typeface="Avenir Book" panose="02000503020000020003" pitchFamily="2" charset="0"/>
                        </a:rPr>
                        <a:t>97.80%</a:t>
                      </a:r>
                    </a:p>
                  </a:txBody>
                  <a:tcPr marL="14288" marR="14288" marT="14288" marB="0" anchor="b">
                    <a:lnL>
                      <a:noFill/>
                    </a:lnL>
                    <a:lnR>
                      <a:noFill/>
                    </a:lnR>
                    <a:lnT>
                      <a:noFill/>
                    </a:lnT>
                    <a:lnB>
                      <a:noFill/>
                    </a:lnB>
                    <a:solidFill>
                      <a:srgbClr val="F8696B"/>
                    </a:solidFill>
                  </a:tcPr>
                </a:tc>
                <a:tc>
                  <a:txBody>
                    <a:bodyPr/>
                    <a:lstStyle/>
                    <a:p>
                      <a:pPr algn="r" fontAlgn="b"/>
                      <a:r>
                        <a:rPr lang="en-GB" sz="1500" b="0" i="0" u="none" strike="noStrike">
                          <a:effectLst/>
                          <a:latin typeface="Avenir Book" panose="02000503020000020003" pitchFamily="2" charset="0"/>
                        </a:rPr>
                        <a:t>1.03</a:t>
                      </a:r>
                    </a:p>
                  </a:txBody>
                  <a:tcPr marL="14288" marR="14288" marT="14288" marB="0" anchor="b">
                    <a:lnL>
                      <a:noFill/>
                    </a:lnL>
                    <a:lnR>
                      <a:noFill/>
                    </a:lnR>
                    <a:lnT>
                      <a:noFill/>
                    </a:lnT>
                    <a:lnB>
                      <a:noFill/>
                    </a:lnB>
                    <a:solidFill>
                      <a:srgbClr val="F8696B"/>
                    </a:solidFill>
                  </a:tcPr>
                </a:tc>
                <a:tc>
                  <a:txBody>
                    <a:bodyPr/>
                    <a:lstStyle/>
                    <a:p>
                      <a:pPr algn="r" fontAlgn="b"/>
                      <a:r>
                        <a:rPr lang="en-GB" sz="1500" b="0" i="0" u="none" strike="noStrike">
                          <a:effectLst/>
                          <a:latin typeface="Avenir Book" panose="02000503020000020003" pitchFamily="2" charset="0"/>
                        </a:rPr>
                        <a:t>1.54</a:t>
                      </a:r>
                    </a:p>
                  </a:txBody>
                  <a:tcPr marL="14288" marR="14288" marT="14288" marB="0" anchor="b">
                    <a:lnL>
                      <a:noFill/>
                    </a:lnL>
                    <a:lnR>
                      <a:noFill/>
                    </a:lnR>
                    <a:lnT>
                      <a:noFill/>
                    </a:lnT>
                    <a:lnB>
                      <a:noFill/>
                    </a:lnB>
                    <a:solidFill>
                      <a:srgbClr val="F86C6B"/>
                    </a:solidFill>
                  </a:tcPr>
                </a:tc>
                <a:extLst>
                  <a:ext uri="{0D108BD9-81ED-4DB2-BD59-A6C34878D82A}">
                    <a16:rowId xmlns:a16="http://schemas.microsoft.com/office/drawing/2014/main" val="3522619239"/>
                  </a:ext>
                </a:extLst>
              </a:tr>
              <a:tr h="304800">
                <a:tc>
                  <a:txBody>
                    <a:bodyPr/>
                    <a:lstStyle/>
                    <a:p>
                      <a:pPr algn="l" fontAlgn="b"/>
                      <a:r>
                        <a:rPr lang="en-GB" sz="1500" b="0" i="0" u="none" strike="noStrike">
                          <a:effectLst/>
                          <a:latin typeface="Avenir Book" panose="02000503020000020003" pitchFamily="2" charset="0"/>
                        </a:rPr>
                        <a:t>female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25-34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48</a:t>
                      </a:r>
                    </a:p>
                  </a:txBody>
                  <a:tcPr marL="14288" marR="14288" marT="14288" marB="0" anchor="b">
                    <a:lnL>
                      <a:noFill/>
                    </a:lnL>
                    <a:lnR>
                      <a:noFill/>
                    </a:lnR>
                    <a:lnT>
                      <a:noFill/>
                    </a:lnT>
                    <a:lnB>
                      <a:noFill/>
                    </a:lnB>
                    <a:solidFill>
                      <a:srgbClr val="DBE182"/>
                    </a:solidFill>
                  </a:tcPr>
                </a:tc>
                <a:tc>
                  <a:txBody>
                    <a:bodyPr/>
                    <a:lstStyle/>
                    <a:p>
                      <a:pPr algn="r" fontAlgn="b"/>
                      <a:r>
                        <a:rPr lang="en-GB" sz="1500" b="0" i="0" u="none" strike="noStrike">
                          <a:effectLst/>
                          <a:latin typeface="Avenir Book" panose="02000503020000020003" pitchFamily="2" charset="0"/>
                        </a:rPr>
                        <a:t>87.50%</a:t>
                      </a:r>
                    </a:p>
                  </a:txBody>
                  <a:tcPr marL="14288" marR="14288" marT="14288" marB="0" anchor="b">
                    <a:lnL>
                      <a:noFill/>
                    </a:lnL>
                    <a:lnR>
                      <a:noFill/>
                    </a:lnR>
                    <a:lnT>
                      <a:noFill/>
                    </a:lnT>
                    <a:lnB>
                      <a:noFill/>
                    </a:lnB>
                    <a:solidFill>
                      <a:srgbClr val="FFDC82"/>
                    </a:solidFill>
                  </a:tcPr>
                </a:tc>
                <a:tc>
                  <a:txBody>
                    <a:bodyPr/>
                    <a:lstStyle/>
                    <a:p>
                      <a:pPr algn="r" fontAlgn="b"/>
                      <a:r>
                        <a:rPr lang="en-GB" sz="1500" b="0" i="0" u="none" strike="noStrike">
                          <a:effectLst/>
                          <a:latin typeface="Avenir Book" panose="02000503020000020003" pitchFamily="2" charset="0"/>
                        </a:rPr>
                        <a:t>1.33</a:t>
                      </a:r>
                    </a:p>
                  </a:txBody>
                  <a:tcPr marL="14288" marR="14288" marT="14288" marB="0" anchor="b">
                    <a:lnL>
                      <a:noFill/>
                    </a:lnL>
                    <a:lnR>
                      <a:noFill/>
                    </a:lnR>
                    <a:lnT>
                      <a:noFill/>
                    </a:lnT>
                    <a:lnB>
                      <a:noFill/>
                    </a:lnB>
                    <a:solidFill>
                      <a:srgbClr val="A6D27F"/>
                    </a:solidFill>
                  </a:tcPr>
                </a:tc>
                <a:tc>
                  <a:txBody>
                    <a:bodyPr/>
                    <a:lstStyle/>
                    <a:p>
                      <a:pPr algn="r" fontAlgn="b"/>
                      <a:r>
                        <a:rPr lang="en-GB" sz="1500" b="0" i="0" u="none" strike="noStrike">
                          <a:effectLst/>
                          <a:latin typeface="Avenir Book" panose="02000503020000020003" pitchFamily="2" charset="0"/>
                        </a:rPr>
                        <a:t>19.10</a:t>
                      </a:r>
                    </a:p>
                  </a:txBody>
                  <a:tcPr marL="14288" marR="14288" marT="14288" marB="0" anchor="b">
                    <a:lnL>
                      <a:noFill/>
                    </a:lnL>
                    <a:lnR>
                      <a:noFill/>
                    </a:lnR>
                    <a:lnT>
                      <a:noFill/>
                    </a:lnT>
                    <a:lnB>
                      <a:noFill/>
                    </a:lnB>
                    <a:solidFill>
                      <a:srgbClr val="FEE582"/>
                    </a:solidFill>
                  </a:tcPr>
                </a:tc>
                <a:extLst>
                  <a:ext uri="{0D108BD9-81ED-4DB2-BD59-A6C34878D82A}">
                    <a16:rowId xmlns:a16="http://schemas.microsoft.com/office/drawing/2014/main" val="2356937685"/>
                  </a:ext>
                </a:extLst>
              </a:tr>
              <a:tr h="304800">
                <a:tc>
                  <a:txBody>
                    <a:bodyPr/>
                    <a:lstStyle/>
                    <a:p>
                      <a:pPr algn="l" fontAlgn="b"/>
                      <a:r>
                        <a:rPr lang="en-GB" sz="1500" b="0" i="0" u="none" strike="noStrike">
                          <a:effectLst/>
                          <a:latin typeface="Avenir Book" panose="02000503020000020003" pitchFamily="2" charset="0"/>
                        </a:rPr>
                        <a:t>female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35-44</a:t>
                      </a:r>
                    </a:p>
                  </a:txBody>
                  <a:tcPr marL="14288" marR="14288" marT="14288" marB="0" anchor="b">
                    <a:lnL>
                      <a:noFill/>
                    </a:lnL>
                    <a:lnR>
                      <a:noFill/>
                    </a:lnR>
                    <a:lnT>
                      <a:noFill/>
                    </a:lnT>
                    <a:lnB>
                      <a:noFill/>
                    </a:lnB>
                  </a:tcPr>
                </a:tc>
                <a:tc>
                  <a:txBody>
                    <a:bodyPr/>
                    <a:lstStyle/>
                    <a:p>
                      <a:pPr algn="r" fontAlgn="b"/>
                      <a:r>
                        <a:rPr lang="en-GB" sz="1500" b="0" i="0" u="none" strike="noStrike" dirty="0">
                          <a:effectLst/>
                          <a:latin typeface="Avenir Book" panose="02000503020000020003" pitchFamily="2" charset="0"/>
                        </a:rPr>
                        <a:t>37</a:t>
                      </a:r>
                    </a:p>
                  </a:txBody>
                  <a:tcPr marL="14288" marR="14288" marT="14288" marB="0" anchor="b">
                    <a:lnL>
                      <a:noFill/>
                    </a:lnL>
                    <a:lnR>
                      <a:noFill/>
                    </a:lnR>
                    <a:lnT>
                      <a:noFill/>
                    </a:lnT>
                    <a:lnB>
                      <a:noFill/>
                    </a:lnB>
                    <a:solidFill>
                      <a:srgbClr val="FAEA84"/>
                    </a:solidFill>
                  </a:tcPr>
                </a:tc>
                <a:tc>
                  <a:txBody>
                    <a:bodyPr/>
                    <a:lstStyle/>
                    <a:p>
                      <a:pPr algn="r" fontAlgn="b"/>
                      <a:r>
                        <a:rPr lang="en-GB" sz="1500" b="0" i="0" u="none" strike="noStrike">
                          <a:effectLst/>
                          <a:latin typeface="Avenir Book" panose="02000503020000020003" pitchFamily="2" charset="0"/>
                        </a:rPr>
                        <a:t>83.78%</a:t>
                      </a:r>
                    </a:p>
                  </a:txBody>
                  <a:tcPr marL="14288" marR="14288" marT="14288" marB="0" anchor="b">
                    <a:lnL>
                      <a:noFill/>
                    </a:lnL>
                    <a:lnR>
                      <a:noFill/>
                    </a:lnR>
                    <a:lnT>
                      <a:noFill/>
                    </a:lnT>
                    <a:lnB>
                      <a:noFill/>
                    </a:lnB>
                    <a:solidFill>
                      <a:srgbClr val="E8E482"/>
                    </a:solidFill>
                  </a:tcPr>
                </a:tc>
                <a:tc>
                  <a:txBody>
                    <a:bodyPr/>
                    <a:lstStyle/>
                    <a:p>
                      <a:pPr algn="r" fontAlgn="b"/>
                      <a:r>
                        <a:rPr lang="en-GB" sz="1500" b="0" i="0" u="none" strike="noStrike">
                          <a:effectLst/>
                          <a:latin typeface="Avenir Book" panose="02000503020000020003" pitchFamily="2" charset="0"/>
                        </a:rPr>
                        <a:t>1.19</a:t>
                      </a:r>
                    </a:p>
                  </a:txBody>
                  <a:tcPr marL="14288" marR="14288" marT="14288" marB="0" anchor="b">
                    <a:lnL>
                      <a:noFill/>
                    </a:lnL>
                    <a:lnR>
                      <a:noFill/>
                    </a:lnR>
                    <a:lnT>
                      <a:noFill/>
                    </a:lnT>
                    <a:lnB>
                      <a:noFill/>
                    </a:lnB>
                    <a:solidFill>
                      <a:srgbClr val="FCEA84"/>
                    </a:solidFill>
                  </a:tcPr>
                </a:tc>
                <a:tc>
                  <a:txBody>
                    <a:bodyPr/>
                    <a:lstStyle/>
                    <a:p>
                      <a:pPr algn="r" fontAlgn="b"/>
                      <a:r>
                        <a:rPr lang="en-GB" sz="1500" b="0" i="0" u="none" strike="noStrike">
                          <a:effectLst/>
                          <a:latin typeface="Avenir Book" panose="02000503020000020003" pitchFamily="2" charset="0"/>
                        </a:rPr>
                        <a:t>109.95</a:t>
                      </a:r>
                    </a:p>
                  </a:txBody>
                  <a:tcPr marL="14288" marR="14288" marT="14288" marB="0" anchor="b">
                    <a:lnL>
                      <a:noFill/>
                    </a:lnL>
                    <a:lnR>
                      <a:noFill/>
                    </a:lnR>
                    <a:lnT>
                      <a:noFill/>
                    </a:lnT>
                    <a:lnB>
                      <a:noFill/>
                    </a:lnB>
                    <a:solidFill>
                      <a:srgbClr val="63BE7B"/>
                    </a:solidFill>
                  </a:tcPr>
                </a:tc>
                <a:extLst>
                  <a:ext uri="{0D108BD9-81ED-4DB2-BD59-A6C34878D82A}">
                    <a16:rowId xmlns:a16="http://schemas.microsoft.com/office/drawing/2014/main" val="2630622383"/>
                  </a:ext>
                </a:extLst>
              </a:tr>
              <a:tr h="304800">
                <a:tc>
                  <a:txBody>
                    <a:bodyPr/>
                    <a:lstStyle/>
                    <a:p>
                      <a:pPr algn="l" fontAlgn="b"/>
                      <a:r>
                        <a:rPr lang="en-GB" sz="1500" b="0" i="0" u="none" strike="noStrike" dirty="0">
                          <a:effectLst/>
                          <a:latin typeface="Avenir Book" panose="02000503020000020003" pitchFamily="2" charset="0"/>
                        </a:rPr>
                        <a:t>male</a:t>
                      </a:r>
                    </a:p>
                  </a:txBody>
                  <a:tcPr marL="14288" marR="14288" marT="14288" marB="0" anchor="b">
                    <a:lnL>
                      <a:noFill/>
                    </a:lnL>
                    <a:lnR>
                      <a:noFill/>
                    </a:lnR>
                    <a:lnT>
                      <a:noFill/>
                    </a:lnT>
                    <a:lnB>
                      <a:noFill/>
                    </a:lnB>
                  </a:tcPr>
                </a:tc>
                <a:tc>
                  <a:txBody>
                    <a:bodyPr/>
                    <a:lstStyle/>
                    <a:p>
                      <a:pPr algn="l" fontAlgn="b"/>
                      <a:r>
                        <a:rPr lang="en-GB" sz="1500" b="0" i="0" u="none" strike="noStrike" dirty="0">
                          <a:effectLst/>
                          <a:latin typeface="Avenir Book" panose="02000503020000020003" pitchFamily="2" charset="0"/>
                        </a:rPr>
                        <a:t>35-44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36</a:t>
                      </a:r>
                    </a:p>
                  </a:txBody>
                  <a:tcPr marL="14288" marR="14288" marT="14288" marB="0" anchor="b">
                    <a:lnL>
                      <a:noFill/>
                    </a:lnL>
                    <a:lnR>
                      <a:noFill/>
                    </a:lnR>
                    <a:lnT>
                      <a:noFill/>
                    </a:lnT>
                    <a:lnB>
                      <a:noFill/>
                    </a:lnB>
                    <a:solidFill>
                      <a:srgbClr val="FDEB84"/>
                    </a:solidFill>
                  </a:tcPr>
                </a:tc>
                <a:tc>
                  <a:txBody>
                    <a:bodyPr/>
                    <a:lstStyle/>
                    <a:p>
                      <a:pPr algn="r" fontAlgn="b"/>
                      <a:r>
                        <a:rPr lang="en-GB" sz="1500" b="0" i="0" u="none" strike="noStrike">
                          <a:effectLst/>
                          <a:latin typeface="Avenir Book" panose="02000503020000020003" pitchFamily="2" charset="0"/>
                        </a:rPr>
                        <a:t>77.78%</a:t>
                      </a:r>
                    </a:p>
                  </a:txBody>
                  <a:tcPr marL="14288" marR="14288" marT="14288" marB="0" anchor="b">
                    <a:lnL>
                      <a:noFill/>
                    </a:lnL>
                    <a:lnR>
                      <a:noFill/>
                    </a:lnR>
                    <a:lnT>
                      <a:noFill/>
                    </a:lnT>
                    <a:lnB>
                      <a:noFill/>
                    </a:lnB>
                    <a:solidFill>
                      <a:srgbClr val="AED37F"/>
                    </a:solidFill>
                  </a:tcPr>
                </a:tc>
                <a:tc>
                  <a:txBody>
                    <a:bodyPr/>
                    <a:lstStyle/>
                    <a:p>
                      <a:pPr algn="r" fontAlgn="b"/>
                      <a:r>
                        <a:rPr lang="en-GB" sz="1500" b="0" i="0" u="none" strike="noStrike">
                          <a:effectLst/>
                          <a:latin typeface="Avenir Book" panose="02000503020000020003" pitchFamily="2" charset="0"/>
                        </a:rPr>
                        <a:t>1.44</a:t>
                      </a:r>
                    </a:p>
                  </a:txBody>
                  <a:tcPr marL="14288" marR="14288" marT="14288" marB="0" anchor="b">
                    <a:lnL>
                      <a:noFill/>
                    </a:lnL>
                    <a:lnR>
                      <a:noFill/>
                    </a:lnR>
                    <a:lnT>
                      <a:noFill/>
                    </a:lnT>
                    <a:lnB>
                      <a:noFill/>
                    </a:lnB>
                    <a:solidFill>
                      <a:srgbClr val="63BE7B"/>
                    </a:solidFill>
                  </a:tcPr>
                </a:tc>
                <a:tc>
                  <a:txBody>
                    <a:bodyPr/>
                    <a:lstStyle/>
                    <a:p>
                      <a:pPr algn="r" fontAlgn="b"/>
                      <a:r>
                        <a:rPr lang="en-GB" sz="1500" b="0" i="0" u="none" strike="noStrike" dirty="0">
                          <a:effectLst/>
                          <a:latin typeface="Avenir Book" panose="02000503020000020003" pitchFamily="2" charset="0"/>
                        </a:rPr>
                        <a:t>44.92</a:t>
                      </a:r>
                    </a:p>
                  </a:txBody>
                  <a:tcPr marL="14288" marR="14288" marT="14288" marB="0" anchor="b">
                    <a:lnL>
                      <a:noFill/>
                    </a:lnL>
                    <a:lnR>
                      <a:noFill/>
                    </a:lnR>
                    <a:lnT>
                      <a:noFill/>
                    </a:lnT>
                    <a:lnB>
                      <a:noFill/>
                    </a:lnB>
                    <a:solidFill>
                      <a:srgbClr val="D4DF82"/>
                    </a:solidFill>
                  </a:tcPr>
                </a:tc>
                <a:extLst>
                  <a:ext uri="{0D108BD9-81ED-4DB2-BD59-A6C34878D82A}">
                    <a16:rowId xmlns:a16="http://schemas.microsoft.com/office/drawing/2014/main" val="1809674799"/>
                  </a:ext>
                </a:extLst>
              </a:tr>
              <a:tr h="304800">
                <a:tc>
                  <a:txBody>
                    <a:bodyPr/>
                    <a:lstStyle/>
                    <a:p>
                      <a:pPr algn="l" fontAlgn="b"/>
                      <a:r>
                        <a:rPr lang="en-GB" sz="1500" b="0" i="0" u="none" strike="noStrike">
                          <a:effectLst/>
                          <a:latin typeface="Avenir Book" panose="02000503020000020003" pitchFamily="2" charset="0"/>
                        </a:rPr>
                        <a:t>female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45-54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34</a:t>
                      </a:r>
                    </a:p>
                  </a:txBody>
                  <a:tcPr marL="14288" marR="14288" marT="14288" marB="0" anchor="b">
                    <a:lnL>
                      <a:noFill/>
                    </a:lnL>
                    <a:lnR>
                      <a:noFill/>
                    </a:lnR>
                    <a:lnT>
                      <a:noFill/>
                    </a:lnT>
                    <a:lnB>
                      <a:noFill/>
                    </a:lnB>
                    <a:solidFill>
                      <a:srgbClr val="FEDF81"/>
                    </a:solidFill>
                  </a:tcPr>
                </a:tc>
                <a:tc>
                  <a:txBody>
                    <a:bodyPr/>
                    <a:lstStyle/>
                    <a:p>
                      <a:pPr algn="r" fontAlgn="b"/>
                      <a:r>
                        <a:rPr lang="en-GB" sz="1500" b="0" i="0" u="none" strike="noStrike">
                          <a:effectLst/>
                          <a:latin typeface="Avenir Book" panose="02000503020000020003" pitchFamily="2" charset="0"/>
                        </a:rPr>
                        <a:t>85.29%</a:t>
                      </a:r>
                    </a:p>
                  </a:txBody>
                  <a:tcPr marL="14288" marR="14288" marT="14288" marB="0" anchor="b">
                    <a:lnL>
                      <a:noFill/>
                    </a:lnL>
                    <a:lnR>
                      <a:noFill/>
                    </a:lnR>
                    <a:lnT>
                      <a:noFill/>
                    </a:lnT>
                    <a:lnB>
                      <a:noFill/>
                    </a:lnB>
                    <a:solidFill>
                      <a:srgbClr val="F6E883"/>
                    </a:solidFill>
                  </a:tcPr>
                </a:tc>
                <a:tc>
                  <a:txBody>
                    <a:bodyPr/>
                    <a:lstStyle/>
                    <a:p>
                      <a:pPr algn="r" fontAlgn="b"/>
                      <a:r>
                        <a:rPr lang="en-GB" sz="1500" b="0" i="0" u="none" strike="noStrike">
                          <a:effectLst/>
                          <a:latin typeface="Avenir Book" panose="02000503020000020003" pitchFamily="2" charset="0"/>
                        </a:rPr>
                        <a:t>1.18</a:t>
                      </a:r>
                    </a:p>
                  </a:txBody>
                  <a:tcPr marL="14288" marR="14288" marT="14288" marB="0" anchor="b">
                    <a:lnL>
                      <a:noFill/>
                    </a:lnL>
                    <a:lnR>
                      <a:noFill/>
                    </a:lnR>
                    <a:lnT>
                      <a:noFill/>
                    </a:lnT>
                    <a:lnB>
                      <a:noFill/>
                    </a:lnB>
                    <a:solidFill>
                      <a:srgbClr val="FEE582"/>
                    </a:solidFill>
                  </a:tcPr>
                </a:tc>
                <a:tc>
                  <a:txBody>
                    <a:bodyPr/>
                    <a:lstStyle/>
                    <a:p>
                      <a:pPr algn="r" fontAlgn="b"/>
                      <a:r>
                        <a:rPr lang="en-GB" sz="1500" b="0" i="0" u="none" strike="noStrike" dirty="0">
                          <a:effectLst/>
                          <a:latin typeface="Avenir Book" panose="02000503020000020003" pitchFamily="2" charset="0"/>
                        </a:rPr>
                        <a:t>20.71</a:t>
                      </a:r>
                    </a:p>
                  </a:txBody>
                  <a:tcPr marL="14288" marR="14288" marT="14288" marB="0" anchor="b">
                    <a:lnL>
                      <a:noFill/>
                    </a:lnL>
                    <a:lnR>
                      <a:noFill/>
                    </a:lnR>
                    <a:lnT>
                      <a:noFill/>
                    </a:lnT>
                    <a:lnB>
                      <a:noFill/>
                    </a:lnB>
                    <a:solidFill>
                      <a:srgbClr val="FEEB84"/>
                    </a:solidFill>
                  </a:tcPr>
                </a:tc>
                <a:extLst>
                  <a:ext uri="{0D108BD9-81ED-4DB2-BD59-A6C34878D82A}">
                    <a16:rowId xmlns:a16="http://schemas.microsoft.com/office/drawing/2014/main" val="355846312"/>
                  </a:ext>
                </a:extLst>
              </a:tr>
              <a:tr h="304800">
                <a:tc>
                  <a:txBody>
                    <a:bodyPr/>
                    <a:lstStyle/>
                    <a:p>
                      <a:pPr algn="l" fontAlgn="b"/>
                      <a:r>
                        <a:rPr lang="en-GB" sz="1500" b="0" i="0" u="none" strike="noStrike">
                          <a:effectLst/>
                          <a:latin typeface="Avenir Book" panose="02000503020000020003" pitchFamily="2" charset="0"/>
                        </a:rPr>
                        <a:t>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45-54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24</a:t>
                      </a:r>
                    </a:p>
                  </a:txBody>
                  <a:tcPr marL="14288" marR="14288" marT="14288" marB="0" anchor="b">
                    <a:lnL>
                      <a:noFill/>
                    </a:lnL>
                    <a:lnR>
                      <a:noFill/>
                    </a:lnR>
                    <a:lnT>
                      <a:noFill/>
                    </a:lnT>
                    <a:lnB>
                      <a:noFill/>
                    </a:lnB>
                    <a:solidFill>
                      <a:srgbClr val="F8696B"/>
                    </a:solidFill>
                  </a:tcPr>
                </a:tc>
                <a:tc>
                  <a:txBody>
                    <a:bodyPr/>
                    <a:lstStyle/>
                    <a:p>
                      <a:pPr algn="r" fontAlgn="b"/>
                      <a:r>
                        <a:rPr lang="en-GB" sz="1500" b="0" i="0" u="none" strike="noStrike">
                          <a:effectLst/>
                          <a:latin typeface="Avenir Book" panose="02000503020000020003" pitchFamily="2" charset="0"/>
                        </a:rPr>
                        <a:t>91.67%</a:t>
                      </a:r>
                    </a:p>
                  </a:txBody>
                  <a:tcPr marL="14288" marR="14288" marT="14288" marB="0" anchor="b">
                    <a:lnL>
                      <a:noFill/>
                    </a:lnL>
                    <a:lnR>
                      <a:noFill/>
                    </a:lnR>
                    <a:lnT>
                      <a:noFill/>
                    </a:lnT>
                    <a:lnB>
                      <a:noFill/>
                    </a:lnB>
                    <a:solidFill>
                      <a:srgbClr val="FCAE79"/>
                    </a:solidFill>
                  </a:tcPr>
                </a:tc>
                <a:tc>
                  <a:txBody>
                    <a:bodyPr/>
                    <a:lstStyle/>
                    <a:p>
                      <a:pPr algn="r" fontAlgn="b"/>
                      <a:r>
                        <a:rPr lang="en-GB" sz="1500" b="0" i="0" u="none" strike="noStrike">
                          <a:effectLst/>
                          <a:latin typeface="Avenir Book" panose="02000503020000020003" pitchFamily="2" charset="0"/>
                        </a:rPr>
                        <a:t>1.13</a:t>
                      </a:r>
                    </a:p>
                  </a:txBody>
                  <a:tcPr marL="14288" marR="14288" marT="14288" marB="0" anchor="b">
                    <a:lnL>
                      <a:noFill/>
                    </a:lnL>
                    <a:lnR>
                      <a:noFill/>
                    </a:lnR>
                    <a:lnT>
                      <a:noFill/>
                    </a:lnT>
                    <a:lnB>
                      <a:noFill/>
                    </a:lnB>
                    <a:solidFill>
                      <a:srgbClr val="FCB87A"/>
                    </a:solidFill>
                  </a:tcPr>
                </a:tc>
                <a:tc>
                  <a:txBody>
                    <a:bodyPr/>
                    <a:lstStyle/>
                    <a:p>
                      <a:pPr algn="r" fontAlgn="b"/>
                      <a:r>
                        <a:rPr lang="en-GB" sz="1500" b="0" i="0" u="none" strike="noStrike">
                          <a:effectLst/>
                          <a:latin typeface="Avenir Book" panose="02000503020000020003" pitchFamily="2" charset="0"/>
                        </a:rPr>
                        <a:t>0.96</a:t>
                      </a:r>
                    </a:p>
                  </a:txBody>
                  <a:tcPr marL="14288" marR="14288" marT="14288" marB="0" anchor="b">
                    <a:lnL>
                      <a:noFill/>
                    </a:lnL>
                    <a:lnR>
                      <a:noFill/>
                    </a:lnR>
                    <a:lnT>
                      <a:noFill/>
                    </a:lnT>
                    <a:lnB>
                      <a:noFill/>
                    </a:lnB>
                    <a:solidFill>
                      <a:srgbClr val="F8696B"/>
                    </a:solidFill>
                  </a:tcPr>
                </a:tc>
                <a:extLst>
                  <a:ext uri="{0D108BD9-81ED-4DB2-BD59-A6C34878D82A}">
                    <a16:rowId xmlns:a16="http://schemas.microsoft.com/office/drawing/2014/main" val="4074841185"/>
                  </a:ext>
                </a:extLst>
              </a:tr>
              <a:tr h="304800">
                <a:tc>
                  <a:txBody>
                    <a:bodyPr/>
                    <a:lstStyle/>
                    <a:p>
                      <a:pPr algn="l" fontAlgn="b"/>
                      <a:r>
                        <a:rPr lang="en-GB" sz="1500" b="0" i="0" u="none" strike="noStrike">
                          <a:effectLst/>
                          <a:latin typeface="Avenir Book" panose="02000503020000020003" pitchFamily="2" charset="0"/>
                        </a:rPr>
                        <a:t>female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55-64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31</a:t>
                      </a:r>
                    </a:p>
                  </a:txBody>
                  <a:tcPr marL="14288" marR="14288" marT="14288" marB="0" anchor="b">
                    <a:lnL>
                      <a:noFill/>
                    </a:lnL>
                    <a:lnR>
                      <a:noFill/>
                    </a:lnR>
                    <a:lnT>
                      <a:noFill/>
                    </a:lnT>
                    <a:lnB>
                      <a:noFill/>
                    </a:lnB>
                    <a:solidFill>
                      <a:srgbClr val="FCBB7A"/>
                    </a:solidFill>
                  </a:tcPr>
                </a:tc>
                <a:tc>
                  <a:txBody>
                    <a:bodyPr/>
                    <a:lstStyle/>
                    <a:p>
                      <a:pPr algn="r" fontAlgn="b"/>
                      <a:r>
                        <a:rPr lang="en-GB" sz="1500" b="0" i="0" u="none" strike="noStrike">
                          <a:effectLst/>
                          <a:latin typeface="Avenir Book" panose="02000503020000020003" pitchFamily="2" charset="0"/>
                        </a:rPr>
                        <a:t>90.32%</a:t>
                      </a:r>
                    </a:p>
                  </a:txBody>
                  <a:tcPr marL="14288" marR="14288" marT="14288" marB="0" anchor="b">
                    <a:lnL>
                      <a:noFill/>
                    </a:lnL>
                    <a:lnR>
                      <a:noFill/>
                    </a:lnR>
                    <a:lnT>
                      <a:noFill/>
                    </a:lnT>
                    <a:lnB>
                      <a:noFill/>
                    </a:lnB>
                    <a:solidFill>
                      <a:srgbClr val="FDBD7C"/>
                    </a:solidFill>
                  </a:tcPr>
                </a:tc>
                <a:tc>
                  <a:txBody>
                    <a:bodyPr/>
                    <a:lstStyle/>
                    <a:p>
                      <a:pPr algn="r" fontAlgn="b"/>
                      <a:r>
                        <a:rPr lang="en-GB" sz="1500" b="0" i="0" u="none" strike="noStrike">
                          <a:effectLst/>
                          <a:latin typeface="Avenir Book" panose="02000503020000020003" pitchFamily="2" charset="0"/>
                        </a:rPr>
                        <a:t>1.10</a:t>
                      </a:r>
                    </a:p>
                  </a:txBody>
                  <a:tcPr marL="14288" marR="14288" marT="14288" marB="0" anchor="b">
                    <a:lnL>
                      <a:noFill/>
                    </a:lnL>
                    <a:lnR>
                      <a:noFill/>
                    </a:lnR>
                    <a:lnT>
                      <a:noFill/>
                    </a:lnT>
                    <a:lnB>
                      <a:noFill/>
                    </a:lnB>
                    <a:solidFill>
                      <a:srgbClr val="FAA075"/>
                    </a:solidFill>
                  </a:tcPr>
                </a:tc>
                <a:tc>
                  <a:txBody>
                    <a:bodyPr/>
                    <a:lstStyle/>
                    <a:p>
                      <a:pPr algn="r" fontAlgn="b"/>
                      <a:r>
                        <a:rPr lang="en-GB" sz="1500" b="0" i="0" u="none" strike="noStrike" dirty="0">
                          <a:effectLst/>
                          <a:latin typeface="Avenir Book" panose="02000503020000020003" pitchFamily="2" charset="0"/>
                        </a:rPr>
                        <a:t>28.00</a:t>
                      </a:r>
                    </a:p>
                  </a:txBody>
                  <a:tcPr marL="14288" marR="14288" marT="14288" marB="0" anchor="b">
                    <a:lnL>
                      <a:noFill/>
                    </a:lnL>
                    <a:lnR>
                      <a:noFill/>
                    </a:lnR>
                    <a:lnT>
                      <a:noFill/>
                    </a:lnT>
                    <a:lnB>
                      <a:noFill/>
                    </a:lnB>
                    <a:solidFill>
                      <a:srgbClr val="F1E784"/>
                    </a:solidFill>
                  </a:tcPr>
                </a:tc>
                <a:extLst>
                  <a:ext uri="{0D108BD9-81ED-4DB2-BD59-A6C34878D82A}">
                    <a16:rowId xmlns:a16="http://schemas.microsoft.com/office/drawing/2014/main" val="1531095749"/>
                  </a:ext>
                </a:extLst>
              </a:tr>
              <a:tr h="304800">
                <a:tc>
                  <a:txBody>
                    <a:bodyPr/>
                    <a:lstStyle/>
                    <a:p>
                      <a:pPr algn="l" fontAlgn="b"/>
                      <a:r>
                        <a:rPr lang="en-GB" sz="1500" b="0" i="0" u="none" strike="noStrike">
                          <a:effectLst/>
                          <a:latin typeface="Avenir Book" panose="02000503020000020003" pitchFamily="2" charset="0"/>
                        </a:rPr>
                        <a:t>female</a:t>
                      </a:r>
                    </a:p>
                  </a:txBody>
                  <a:tcPr marL="14288" marR="14288" marT="14288" marB="0" anchor="b">
                    <a:lnL>
                      <a:noFill/>
                    </a:lnL>
                    <a:lnR>
                      <a:noFill/>
                    </a:lnR>
                    <a:lnT>
                      <a:noFill/>
                    </a:lnT>
                    <a:lnB>
                      <a:noFill/>
                    </a:lnB>
                  </a:tcPr>
                </a:tc>
                <a:tc>
                  <a:txBody>
                    <a:bodyPr/>
                    <a:lstStyle/>
                    <a:p>
                      <a:pPr algn="l" fontAlgn="b"/>
                      <a:r>
                        <a:rPr lang="en-GB" sz="1500" b="0" i="0" u="none" strike="noStrike" dirty="0">
                          <a:effectLst/>
                          <a:latin typeface="Avenir Book" panose="02000503020000020003" pitchFamily="2" charset="0"/>
                        </a:rPr>
                        <a:t>65+</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30</a:t>
                      </a:r>
                    </a:p>
                  </a:txBody>
                  <a:tcPr marL="14288" marR="14288" marT="14288" marB="0" anchor="b">
                    <a:lnL>
                      <a:noFill/>
                    </a:lnL>
                    <a:lnR>
                      <a:noFill/>
                    </a:lnR>
                    <a:lnT>
                      <a:noFill/>
                    </a:lnT>
                    <a:lnB>
                      <a:noFill/>
                    </a:lnB>
                    <a:solidFill>
                      <a:srgbClr val="FBAF78"/>
                    </a:solidFill>
                  </a:tcPr>
                </a:tc>
                <a:tc>
                  <a:txBody>
                    <a:bodyPr/>
                    <a:lstStyle/>
                    <a:p>
                      <a:pPr algn="r" fontAlgn="b"/>
                      <a:r>
                        <a:rPr lang="en-GB" sz="1500" b="0" i="0" u="none" strike="noStrike">
                          <a:effectLst/>
                          <a:latin typeface="Avenir Book" panose="02000503020000020003" pitchFamily="2" charset="0"/>
                        </a:rPr>
                        <a:t>70.00%</a:t>
                      </a:r>
                    </a:p>
                  </a:txBody>
                  <a:tcPr marL="14288" marR="14288" marT="14288" marB="0" anchor="b">
                    <a:lnL>
                      <a:noFill/>
                    </a:lnL>
                    <a:lnR>
                      <a:noFill/>
                    </a:lnR>
                    <a:lnT>
                      <a:noFill/>
                    </a:lnT>
                    <a:lnB>
                      <a:noFill/>
                    </a:lnB>
                    <a:solidFill>
                      <a:srgbClr val="63BE7B"/>
                    </a:solidFill>
                  </a:tcPr>
                </a:tc>
                <a:tc>
                  <a:txBody>
                    <a:bodyPr/>
                    <a:lstStyle/>
                    <a:p>
                      <a:pPr algn="r" fontAlgn="b"/>
                      <a:r>
                        <a:rPr lang="en-GB" sz="1500" b="0" i="0" u="none" strike="noStrike">
                          <a:effectLst/>
                          <a:latin typeface="Avenir Book" panose="02000503020000020003" pitchFamily="2" charset="0"/>
                        </a:rPr>
                        <a:t>1.40</a:t>
                      </a:r>
                    </a:p>
                  </a:txBody>
                  <a:tcPr marL="14288" marR="14288" marT="14288" marB="0" anchor="b">
                    <a:lnL>
                      <a:noFill/>
                    </a:lnL>
                    <a:lnR>
                      <a:noFill/>
                    </a:lnR>
                    <a:lnT>
                      <a:noFill/>
                    </a:lnT>
                    <a:lnB>
                      <a:noFill/>
                    </a:lnB>
                    <a:solidFill>
                      <a:srgbClr val="7EC67D"/>
                    </a:solidFill>
                  </a:tcPr>
                </a:tc>
                <a:tc>
                  <a:txBody>
                    <a:bodyPr/>
                    <a:lstStyle/>
                    <a:p>
                      <a:pPr algn="r" fontAlgn="b"/>
                      <a:r>
                        <a:rPr lang="en-GB" sz="1500" b="0" i="0" u="none" strike="noStrike" dirty="0">
                          <a:effectLst/>
                          <a:latin typeface="Avenir Book" panose="02000503020000020003" pitchFamily="2" charset="0"/>
                        </a:rPr>
                        <a:t>48.37</a:t>
                      </a:r>
                    </a:p>
                  </a:txBody>
                  <a:tcPr marL="14288" marR="14288" marT="14288" marB="0" anchor="b">
                    <a:lnL>
                      <a:noFill/>
                    </a:lnL>
                    <a:lnR>
                      <a:noFill/>
                    </a:lnR>
                    <a:lnT>
                      <a:noFill/>
                    </a:lnT>
                    <a:lnB>
                      <a:noFill/>
                    </a:lnB>
                    <a:solidFill>
                      <a:srgbClr val="CEDD82"/>
                    </a:solidFill>
                  </a:tcPr>
                </a:tc>
                <a:extLst>
                  <a:ext uri="{0D108BD9-81ED-4DB2-BD59-A6C34878D82A}">
                    <a16:rowId xmlns:a16="http://schemas.microsoft.com/office/drawing/2014/main" val="333799459"/>
                  </a:ext>
                </a:extLst>
              </a:tr>
            </a:tbl>
          </a:graphicData>
        </a:graphic>
      </p:graphicFrame>
      <p:sp>
        <p:nvSpPr>
          <p:cNvPr id="19" name="Google Shape;222;p19">
            <a:extLst>
              <a:ext uri="{FF2B5EF4-FFF2-40B4-BE49-F238E27FC236}">
                <a16:creationId xmlns:a16="http://schemas.microsoft.com/office/drawing/2014/main" id="{AA5A1AEB-07FC-9A4D-AFCF-C3FE5551A3D5}"/>
              </a:ext>
            </a:extLst>
          </p:cNvPr>
          <p:cNvSpPr txBox="1"/>
          <p:nvPr/>
        </p:nvSpPr>
        <p:spPr>
          <a:xfrm>
            <a:off x="6038436" y="1563301"/>
            <a:ext cx="3717474" cy="3280163"/>
          </a:xfrm>
          <a:prstGeom prst="rect">
            <a:avLst/>
          </a:prstGeom>
          <a:noFill/>
          <a:ln>
            <a:noFill/>
          </a:ln>
        </p:spPr>
        <p:txBody>
          <a:bodyPr spcFirstLastPara="1" wrap="square" lIns="182850" tIns="182850" rIns="182850" bIns="182850" anchor="ctr" anchorCtr="0">
            <a:noAutofit/>
          </a:bodyPr>
          <a:lstStyle/>
          <a:p>
            <a:pPr defTabSz="1371600"/>
            <a:r>
              <a:rPr lang="en-GB" sz="2100" dirty="0">
                <a:solidFill>
                  <a:srgbClr val="000000"/>
                </a:solidFill>
                <a:latin typeface="Avenir Book" panose="02000503020000020003" pitchFamily="2" charset="0"/>
              </a:rPr>
              <a:t>The most sessions came from </a:t>
            </a:r>
            <a:r>
              <a:rPr lang="en-GB" sz="2100" dirty="0">
                <a:solidFill>
                  <a:srgbClr val="982062"/>
                </a:solidFill>
                <a:latin typeface="Avenir Book" panose="02000503020000020003" pitchFamily="2" charset="0"/>
              </a:rPr>
              <a:t>male 25-34</a:t>
            </a:r>
            <a:r>
              <a:rPr lang="en-GB" sz="2100" dirty="0">
                <a:solidFill>
                  <a:srgbClr val="000000"/>
                </a:solidFill>
                <a:latin typeface="Avenir Book" panose="02000503020000020003" pitchFamily="2" charset="0"/>
              </a:rPr>
              <a:t>.The most engaged group is </a:t>
            </a:r>
            <a:r>
              <a:rPr lang="en-GB" sz="2100" dirty="0">
                <a:solidFill>
                  <a:srgbClr val="982062"/>
                </a:solidFill>
                <a:latin typeface="Avenir Book" panose="02000503020000020003" pitchFamily="2" charset="0"/>
              </a:rPr>
              <a:t>female 65+ </a:t>
            </a:r>
            <a:r>
              <a:rPr lang="en-GB" sz="2100" dirty="0">
                <a:solidFill>
                  <a:srgbClr val="000000"/>
                </a:solidFill>
                <a:latin typeface="Avenir Book" panose="02000503020000020003" pitchFamily="2" charset="0"/>
              </a:rPr>
              <a:t>followed by </a:t>
            </a:r>
            <a:r>
              <a:rPr lang="en-GB" sz="2100" dirty="0">
                <a:solidFill>
                  <a:srgbClr val="982062"/>
                </a:solidFill>
                <a:latin typeface="Avenir Book" panose="02000503020000020003" pitchFamily="2" charset="0"/>
              </a:rPr>
              <a:t>male 35-44</a:t>
            </a:r>
            <a:r>
              <a:rPr lang="en-GB" sz="2100" dirty="0">
                <a:solidFill>
                  <a:srgbClr val="000000"/>
                </a:solidFill>
                <a:latin typeface="Avenir Book" panose="02000503020000020003" pitchFamily="2" charset="0"/>
              </a:rPr>
              <a:t>.</a:t>
            </a:r>
          </a:p>
        </p:txBody>
      </p:sp>
    </p:spTree>
    <p:extLst>
      <p:ext uri="{BB962C8B-B14F-4D97-AF65-F5344CB8AC3E}">
        <p14:creationId xmlns:p14="http://schemas.microsoft.com/office/powerpoint/2010/main" val="399220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C92E-B621-7C40-847A-E463329E2F1A}"/>
              </a:ext>
            </a:extLst>
          </p:cNvPr>
          <p:cNvSpPr>
            <a:spLocks noGrp="1"/>
          </p:cNvSpPr>
          <p:nvPr>
            <p:ph type="title"/>
          </p:nvPr>
        </p:nvSpPr>
        <p:spPr/>
        <p:txBody>
          <a:bodyPr/>
          <a:lstStyle/>
          <a:p>
            <a:r>
              <a:rPr lang="en-GB" dirty="0"/>
              <a:t>Food &amp; Drink</a:t>
            </a:r>
          </a:p>
        </p:txBody>
      </p:sp>
    </p:spTree>
    <p:extLst>
      <p:ext uri="{BB962C8B-B14F-4D97-AF65-F5344CB8AC3E}">
        <p14:creationId xmlns:p14="http://schemas.microsoft.com/office/powerpoint/2010/main" val="2723669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62E48AC-2E54-8E4F-B42A-4771D9A9ACC2}"/>
              </a:ext>
            </a:extLst>
          </p:cNvPr>
          <p:cNvGraphicFramePr>
            <a:graphicFrameLocks noGrp="1"/>
          </p:cNvGraphicFramePr>
          <p:nvPr/>
        </p:nvGraphicFramePr>
        <p:xfrm>
          <a:off x="9136430" y="6445880"/>
          <a:ext cx="8087246" cy="1440820"/>
        </p:xfrm>
        <a:graphic>
          <a:graphicData uri="http://schemas.openxmlformats.org/drawingml/2006/table">
            <a:tbl>
              <a:tblPr/>
              <a:tblGrid>
                <a:gridCol w="2823479">
                  <a:extLst>
                    <a:ext uri="{9D8B030D-6E8A-4147-A177-3AD203B41FA5}">
                      <a16:colId xmlns:a16="http://schemas.microsoft.com/office/drawing/2014/main" val="2157763319"/>
                    </a:ext>
                  </a:extLst>
                </a:gridCol>
                <a:gridCol w="1754589">
                  <a:extLst>
                    <a:ext uri="{9D8B030D-6E8A-4147-A177-3AD203B41FA5}">
                      <a16:colId xmlns:a16="http://schemas.microsoft.com/office/drawing/2014/main" val="2888110344"/>
                    </a:ext>
                  </a:extLst>
                </a:gridCol>
                <a:gridCol w="1754589">
                  <a:extLst>
                    <a:ext uri="{9D8B030D-6E8A-4147-A177-3AD203B41FA5}">
                      <a16:colId xmlns:a16="http://schemas.microsoft.com/office/drawing/2014/main" val="2108095957"/>
                    </a:ext>
                  </a:extLst>
                </a:gridCol>
                <a:gridCol w="1754589">
                  <a:extLst>
                    <a:ext uri="{9D8B030D-6E8A-4147-A177-3AD203B41FA5}">
                      <a16:colId xmlns:a16="http://schemas.microsoft.com/office/drawing/2014/main" val="3380417439"/>
                    </a:ext>
                  </a:extLst>
                </a:gridCol>
              </a:tblGrid>
              <a:tr h="691734">
                <a:tc>
                  <a:txBody>
                    <a:bodyPr/>
                    <a:lstStyle/>
                    <a:p>
                      <a:pPr algn="l" fontAlgn="b"/>
                      <a:r>
                        <a:rPr lang="en-GB" sz="1800" b="0" i="0" u="none" strike="noStrike" dirty="0">
                          <a:effectLst/>
                          <a:latin typeface="Avenir Book" panose="02000503020000020003" pitchFamily="2" charset="0"/>
                        </a:rPr>
                        <a:t>Ad Content</a:t>
                      </a:r>
                    </a:p>
                  </a:txBody>
                  <a:tcPr marL="14288" marR="14288" marT="14288" marB="0" anchor="ctr">
                    <a:lnL>
                      <a:noFill/>
                    </a:lnL>
                    <a:lnR>
                      <a:noFill/>
                    </a:lnR>
                    <a:lnT>
                      <a:noFill/>
                    </a:lnT>
                    <a:lnB>
                      <a:noFill/>
                    </a:lnB>
                  </a:tcPr>
                </a:tc>
                <a:tc>
                  <a:txBody>
                    <a:bodyPr/>
                    <a:lstStyle/>
                    <a:p>
                      <a:pPr algn="l" fontAlgn="b"/>
                      <a:r>
                        <a:rPr lang="en-GB" sz="1800" b="0" i="0" u="none" strike="noStrike" dirty="0">
                          <a:effectLst/>
                          <a:latin typeface="Avenir Book" panose="02000503020000020003" pitchFamily="2" charset="0"/>
                        </a:rPr>
                        <a:t>Bounce Rate</a:t>
                      </a:r>
                    </a:p>
                  </a:txBody>
                  <a:tcPr marL="14288" marR="14288" marT="14288" marB="0" anchor="ctr">
                    <a:lnL>
                      <a:noFill/>
                    </a:lnL>
                    <a:lnR>
                      <a:noFill/>
                    </a:lnR>
                    <a:lnT>
                      <a:noFill/>
                    </a:lnT>
                    <a:lnB>
                      <a:noFill/>
                    </a:lnB>
                  </a:tcPr>
                </a:tc>
                <a:tc>
                  <a:txBody>
                    <a:bodyPr/>
                    <a:lstStyle/>
                    <a:p>
                      <a:pPr algn="l" fontAlgn="b"/>
                      <a:r>
                        <a:rPr lang="en-GB" sz="1800" b="0" i="0" u="none" strike="noStrike" dirty="0">
                          <a:effectLst/>
                          <a:latin typeface="Avenir Book" panose="02000503020000020003" pitchFamily="2" charset="0"/>
                        </a:rPr>
                        <a:t>Pages/Session</a:t>
                      </a:r>
                    </a:p>
                  </a:txBody>
                  <a:tcPr marL="14288" marR="14288" marT="14288" marB="0" anchor="ctr">
                    <a:lnL>
                      <a:noFill/>
                    </a:lnL>
                    <a:lnR>
                      <a:noFill/>
                    </a:lnR>
                    <a:lnT>
                      <a:noFill/>
                    </a:lnT>
                    <a:lnB>
                      <a:noFill/>
                    </a:lnB>
                  </a:tcPr>
                </a:tc>
                <a:tc>
                  <a:txBody>
                    <a:bodyPr/>
                    <a:lstStyle/>
                    <a:p>
                      <a:pPr algn="l" fontAlgn="b"/>
                      <a:r>
                        <a:rPr lang="en-GB" sz="1800" b="0" i="0" u="none" strike="noStrike">
                          <a:effectLst/>
                          <a:latin typeface="Avenir Book" panose="02000503020000020003" pitchFamily="2" charset="0"/>
                        </a:rPr>
                        <a:t>Avg. Session Duration</a:t>
                      </a:r>
                    </a:p>
                  </a:txBody>
                  <a:tcPr marL="14288" marR="14288" marT="14288" marB="0" anchor="ctr">
                    <a:lnL>
                      <a:noFill/>
                    </a:lnL>
                    <a:lnR>
                      <a:noFill/>
                    </a:lnR>
                    <a:lnT>
                      <a:noFill/>
                    </a:lnT>
                    <a:lnB>
                      <a:noFill/>
                    </a:lnB>
                  </a:tcPr>
                </a:tc>
                <a:extLst>
                  <a:ext uri="{0D108BD9-81ED-4DB2-BD59-A6C34878D82A}">
                    <a16:rowId xmlns:a16="http://schemas.microsoft.com/office/drawing/2014/main" val="275604459"/>
                  </a:ext>
                </a:extLst>
              </a:tr>
              <a:tr h="374543">
                <a:tc>
                  <a:txBody>
                    <a:bodyPr/>
                    <a:lstStyle/>
                    <a:p>
                      <a:pPr algn="l" fontAlgn="b"/>
                      <a:r>
                        <a:rPr lang="en-GB" sz="1800" b="0" i="0" u="none" strike="noStrike" dirty="0">
                          <a:effectLst/>
                          <a:latin typeface="Avenir Book" panose="02000503020000020003" pitchFamily="2" charset="0"/>
                        </a:rPr>
                        <a:t>Inspirational</a:t>
                      </a:r>
                    </a:p>
                  </a:txBody>
                  <a:tcPr marL="14288" marR="14288" marT="14288" marB="0" anchor="ctr">
                    <a:lnL>
                      <a:noFill/>
                    </a:lnL>
                    <a:lnR>
                      <a:noFill/>
                    </a:lnR>
                    <a:lnT>
                      <a:noFill/>
                    </a:lnT>
                    <a:lnB>
                      <a:noFill/>
                    </a:lnB>
                  </a:tcPr>
                </a:tc>
                <a:tc>
                  <a:txBody>
                    <a:bodyPr/>
                    <a:lstStyle/>
                    <a:p>
                      <a:pPr algn="r" fontAlgn="b"/>
                      <a:r>
                        <a:rPr lang="en-GB" sz="1800" b="0" i="0" u="none" strike="noStrike">
                          <a:effectLst/>
                          <a:latin typeface="Avenir Book" panose="02000503020000020003" pitchFamily="2" charset="0"/>
                        </a:rPr>
                        <a:t>90.23%</a:t>
                      </a:r>
                    </a:p>
                  </a:txBody>
                  <a:tcPr marL="14288" marR="14288" marT="14288" marB="0" anchor="ctr">
                    <a:lnL>
                      <a:noFill/>
                    </a:lnL>
                    <a:lnR>
                      <a:noFill/>
                    </a:lnR>
                    <a:lnT>
                      <a:noFill/>
                    </a:lnT>
                    <a:lnB>
                      <a:noFill/>
                    </a:lnB>
                    <a:solidFill>
                      <a:srgbClr val="F8696B"/>
                    </a:solidFill>
                  </a:tcPr>
                </a:tc>
                <a:tc>
                  <a:txBody>
                    <a:bodyPr/>
                    <a:lstStyle/>
                    <a:p>
                      <a:pPr algn="r" fontAlgn="b"/>
                      <a:r>
                        <a:rPr lang="en-GB" sz="1800" b="0" i="0" u="none" strike="noStrike" dirty="0">
                          <a:effectLst/>
                          <a:latin typeface="Avenir Book" panose="02000503020000020003" pitchFamily="2" charset="0"/>
                        </a:rPr>
                        <a:t>1.13</a:t>
                      </a:r>
                    </a:p>
                  </a:txBody>
                  <a:tcPr marL="14288" marR="14288" marT="14288" marB="0" anchor="ctr">
                    <a:lnL>
                      <a:noFill/>
                    </a:lnL>
                    <a:lnR>
                      <a:noFill/>
                    </a:lnR>
                    <a:lnT>
                      <a:noFill/>
                    </a:lnT>
                    <a:lnB>
                      <a:noFill/>
                    </a:lnB>
                    <a:solidFill>
                      <a:srgbClr val="F8696B"/>
                    </a:solidFill>
                  </a:tcPr>
                </a:tc>
                <a:tc>
                  <a:txBody>
                    <a:bodyPr/>
                    <a:lstStyle/>
                    <a:p>
                      <a:pPr algn="r" fontAlgn="b"/>
                      <a:r>
                        <a:rPr lang="en-GB" sz="1800" b="0" i="0" u="none" strike="noStrike" dirty="0">
                          <a:effectLst/>
                          <a:latin typeface="Avenir Book" panose="02000503020000020003" pitchFamily="2" charset="0"/>
                        </a:rPr>
                        <a:t>24.07</a:t>
                      </a:r>
                    </a:p>
                  </a:txBody>
                  <a:tcPr marL="14288" marR="14288" marT="14288" marB="0" anchor="ctr">
                    <a:lnL>
                      <a:noFill/>
                    </a:lnL>
                    <a:lnR>
                      <a:noFill/>
                    </a:lnR>
                    <a:lnT>
                      <a:noFill/>
                    </a:lnT>
                    <a:lnB>
                      <a:noFill/>
                    </a:lnB>
                    <a:solidFill>
                      <a:srgbClr val="F8696B"/>
                    </a:solidFill>
                  </a:tcPr>
                </a:tc>
                <a:extLst>
                  <a:ext uri="{0D108BD9-81ED-4DB2-BD59-A6C34878D82A}">
                    <a16:rowId xmlns:a16="http://schemas.microsoft.com/office/drawing/2014/main" val="915486724"/>
                  </a:ext>
                </a:extLst>
              </a:tr>
              <a:tr h="374543">
                <a:tc>
                  <a:txBody>
                    <a:bodyPr/>
                    <a:lstStyle/>
                    <a:p>
                      <a:pPr algn="l" fontAlgn="b"/>
                      <a:r>
                        <a:rPr lang="en-GB" sz="1800" b="0" i="0" u="none" strike="noStrike" dirty="0">
                          <a:effectLst/>
                          <a:latin typeface="Avenir Book" panose="02000503020000020003" pitchFamily="2" charset="0"/>
                        </a:rPr>
                        <a:t>Informational</a:t>
                      </a:r>
                    </a:p>
                  </a:txBody>
                  <a:tcPr marL="14288" marR="14288" marT="14288" marB="0" anchor="ctr">
                    <a:lnL>
                      <a:noFill/>
                    </a:lnL>
                    <a:lnR>
                      <a:noFill/>
                    </a:lnR>
                    <a:lnT>
                      <a:noFill/>
                    </a:lnT>
                    <a:lnB>
                      <a:noFill/>
                    </a:lnB>
                  </a:tcPr>
                </a:tc>
                <a:tc>
                  <a:txBody>
                    <a:bodyPr/>
                    <a:lstStyle/>
                    <a:p>
                      <a:pPr algn="r" fontAlgn="b"/>
                      <a:r>
                        <a:rPr lang="en-GB" sz="1800" b="0" i="0" u="none" strike="noStrike">
                          <a:effectLst/>
                          <a:latin typeface="Avenir Book" panose="02000503020000020003" pitchFamily="2" charset="0"/>
                        </a:rPr>
                        <a:t>90.10%</a:t>
                      </a:r>
                    </a:p>
                  </a:txBody>
                  <a:tcPr marL="14288" marR="14288" marT="14288" marB="0" anchor="ctr">
                    <a:lnL>
                      <a:noFill/>
                    </a:lnL>
                    <a:lnR>
                      <a:noFill/>
                    </a:lnR>
                    <a:lnT>
                      <a:noFill/>
                    </a:lnT>
                    <a:lnB>
                      <a:noFill/>
                    </a:lnB>
                    <a:solidFill>
                      <a:srgbClr val="63BE7B"/>
                    </a:solidFill>
                  </a:tcPr>
                </a:tc>
                <a:tc>
                  <a:txBody>
                    <a:bodyPr/>
                    <a:lstStyle/>
                    <a:p>
                      <a:pPr algn="r" fontAlgn="b"/>
                      <a:r>
                        <a:rPr lang="en-GB" sz="1800" b="0" i="0" u="none" strike="noStrike">
                          <a:effectLst/>
                          <a:latin typeface="Avenir Book" panose="02000503020000020003" pitchFamily="2" charset="0"/>
                        </a:rPr>
                        <a:t>1.20</a:t>
                      </a:r>
                    </a:p>
                  </a:txBody>
                  <a:tcPr marL="14288" marR="14288" marT="14288" marB="0" anchor="ctr">
                    <a:lnL>
                      <a:noFill/>
                    </a:lnL>
                    <a:lnR>
                      <a:noFill/>
                    </a:lnR>
                    <a:lnT>
                      <a:noFill/>
                    </a:lnT>
                    <a:lnB>
                      <a:noFill/>
                    </a:lnB>
                    <a:solidFill>
                      <a:srgbClr val="63BE7B"/>
                    </a:solidFill>
                  </a:tcPr>
                </a:tc>
                <a:tc>
                  <a:txBody>
                    <a:bodyPr/>
                    <a:lstStyle/>
                    <a:p>
                      <a:pPr algn="r" fontAlgn="b"/>
                      <a:r>
                        <a:rPr lang="en-GB" sz="1800" b="0" i="0" u="none" strike="noStrike" dirty="0">
                          <a:effectLst/>
                          <a:latin typeface="Avenir Book" panose="02000503020000020003" pitchFamily="2" charset="0"/>
                        </a:rPr>
                        <a:t>25.81</a:t>
                      </a:r>
                    </a:p>
                  </a:txBody>
                  <a:tcPr marL="14288" marR="14288" marT="14288" marB="0" anchor="ctr">
                    <a:lnL>
                      <a:noFill/>
                    </a:lnL>
                    <a:lnR>
                      <a:noFill/>
                    </a:lnR>
                    <a:lnT>
                      <a:noFill/>
                    </a:lnT>
                    <a:lnB>
                      <a:noFill/>
                    </a:lnB>
                    <a:solidFill>
                      <a:srgbClr val="63BE7B"/>
                    </a:solidFill>
                  </a:tcPr>
                </a:tc>
                <a:extLst>
                  <a:ext uri="{0D108BD9-81ED-4DB2-BD59-A6C34878D82A}">
                    <a16:rowId xmlns:a16="http://schemas.microsoft.com/office/drawing/2014/main" val="3471254636"/>
                  </a:ext>
                </a:extLst>
              </a:tr>
            </a:tbl>
          </a:graphicData>
        </a:graphic>
      </p:graphicFrame>
      <p:pic>
        <p:nvPicPr>
          <p:cNvPr id="16" name="Picture 15">
            <a:extLst>
              <a:ext uri="{FF2B5EF4-FFF2-40B4-BE49-F238E27FC236}">
                <a16:creationId xmlns:a16="http://schemas.microsoft.com/office/drawing/2014/main" id="{883DE219-3D64-2045-8C16-CC4D68865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110" y="1826604"/>
            <a:ext cx="3621311" cy="3017757"/>
          </a:xfrm>
          <a:prstGeom prst="rect">
            <a:avLst/>
          </a:prstGeom>
          <a:ln>
            <a:solidFill>
              <a:schemeClr val="accent6"/>
            </a:solidFill>
          </a:ln>
        </p:spPr>
      </p:pic>
      <p:sp>
        <p:nvSpPr>
          <p:cNvPr id="219" name="Google Shape;219;p19"/>
          <p:cNvSpPr txBox="1">
            <a:spLocks noGrp="1"/>
          </p:cNvSpPr>
          <p:nvPr>
            <p:ph type="title"/>
          </p:nvPr>
        </p:nvSpPr>
        <p:spPr>
          <a:xfrm>
            <a:off x="253689" y="226898"/>
            <a:ext cx="12358341" cy="874094"/>
          </a:xfrm>
          <a:prstGeom prst="rect">
            <a:avLst/>
          </a:prstGeom>
          <a:noFill/>
          <a:ln>
            <a:noFill/>
          </a:ln>
        </p:spPr>
        <p:txBody>
          <a:bodyPr spcFirstLastPara="1" vert="horz" wrap="square" lIns="182850" tIns="182850" rIns="182850" bIns="182850" rtlCol="0" anchor="ctr" anchorCtr="0">
            <a:noAutofit/>
          </a:bodyPr>
          <a:lstStyle/>
          <a:p>
            <a:r>
              <a:rPr lang="en-GB" dirty="0"/>
              <a:t>Theme messaging</a:t>
            </a:r>
          </a:p>
        </p:txBody>
      </p:sp>
      <p:sp>
        <p:nvSpPr>
          <p:cNvPr id="9" name="Rectangle 8">
            <a:extLst>
              <a:ext uri="{FF2B5EF4-FFF2-40B4-BE49-F238E27FC236}">
                <a16:creationId xmlns:a16="http://schemas.microsoft.com/office/drawing/2014/main" id="{FF73569B-F3FB-3945-85CD-E74F30FCEF35}"/>
              </a:ext>
            </a:extLst>
          </p:cNvPr>
          <p:cNvSpPr/>
          <p:nvPr/>
        </p:nvSpPr>
        <p:spPr>
          <a:xfrm>
            <a:off x="5266551" y="1830173"/>
            <a:ext cx="3168234" cy="415498"/>
          </a:xfrm>
          <a:prstGeom prst="rect">
            <a:avLst/>
          </a:prstGeom>
        </p:spPr>
        <p:txBody>
          <a:bodyPr wrap="square">
            <a:spAutoFit/>
          </a:bodyPr>
          <a:lstStyle/>
          <a:p>
            <a:pPr defTabSz="1371600"/>
            <a:r>
              <a:rPr lang="en-GB" sz="2100" dirty="0">
                <a:solidFill>
                  <a:srgbClr val="982062"/>
                </a:solidFill>
                <a:latin typeface="Avenir Book" panose="02000503020000020003" pitchFamily="2" charset="0"/>
              </a:rPr>
              <a:t>Informational</a:t>
            </a:r>
            <a:endParaRPr lang="en-GB" sz="2100" dirty="0">
              <a:solidFill>
                <a:srgbClr val="F75F41"/>
              </a:solidFill>
              <a:latin typeface="Calibri" panose="020F0502020204030204"/>
            </a:endParaRPr>
          </a:p>
        </p:txBody>
      </p:sp>
      <p:sp>
        <p:nvSpPr>
          <p:cNvPr id="18" name="Rectangle 17">
            <a:extLst>
              <a:ext uri="{FF2B5EF4-FFF2-40B4-BE49-F238E27FC236}">
                <a16:creationId xmlns:a16="http://schemas.microsoft.com/office/drawing/2014/main" id="{499C7C00-0A3D-FC41-ACA7-B37F66BA05E0}"/>
              </a:ext>
            </a:extLst>
          </p:cNvPr>
          <p:cNvSpPr/>
          <p:nvPr/>
        </p:nvSpPr>
        <p:spPr>
          <a:xfrm>
            <a:off x="13084214" y="1828521"/>
            <a:ext cx="2792189" cy="415498"/>
          </a:xfrm>
          <a:prstGeom prst="rect">
            <a:avLst/>
          </a:prstGeom>
        </p:spPr>
        <p:txBody>
          <a:bodyPr wrap="square">
            <a:spAutoFit/>
          </a:bodyPr>
          <a:lstStyle/>
          <a:p>
            <a:pPr defTabSz="1371600"/>
            <a:r>
              <a:rPr lang="en-GB" sz="2100" dirty="0">
                <a:solidFill>
                  <a:srgbClr val="33A8AB"/>
                </a:solidFill>
                <a:latin typeface="Avenir Book" panose="02000503020000020003" pitchFamily="2" charset="0"/>
              </a:rPr>
              <a:t>Inspirational</a:t>
            </a:r>
            <a:endParaRPr lang="en-GB" sz="2100" dirty="0">
              <a:solidFill>
                <a:srgbClr val="33A8AB"/>
              </a:solidFill>
              <a:latin typeface="Calibri" panose="020F0502020204030204"/>
            </a:endParaRPr>
          </a:p>
        </p:txBody>
      </p:sp>
      <p:sp>
        <p:nvSpPr>
          <p:cNvPr id="60" name="TextBox 59">
            <a:extLst>
              <a:ext uri="{FF2B5EF4-FFF2-40B4-BE49-F238E27FC236}">
                <a16:creationId xmlns:a16="http://schemas.microsoft.com/office/drawing/2014/main" id="{FB0208A0-479F-E448-AE22-D89EF5785E1F}"/>
              </a:ext>
            </a:extLst>
          </p:cNvPr>
          <p:cNvSpPr txBox="1"/>
          <p:nvPr/>
        </p:nvSpPr>
        <p:spPr>
          <a:xfrm>
            <a:off x="5266552" y="2615003"/>
            <a:ext cx="3312332" cy="415498"/>
          </a:xfrm>
          <a:prstGeom prst="rect">
            <a:avLst/>
          </a:prstGeom>
          <a:noFill/>
          <a:ln>
            <a:noFill/>
          </a:ln>
        </p:spPr>
        <p:txBody>
          <a:bodyPr wrap="square" rtlCol="0">
            <a:spAutoFit/>
          </a:bodyPr>
          <a:lstStyle/>
          <a:p>
            <a:pPr defTabSz="1371600"/>
            <a:r>
              <a:rPr lang="en-GB" sz="2100" dirty="0">
                <a:solidFill>
                  <a:srgbClr val="000000"/>
                </a:solidFill>
                <a:latin typeface="Avenir Book" panose="02000503020000020003" pitchFamily="2" charset="0"/>
              </a:rPr>
              <a:t>532 clicks/0.064%CTR</a:t>
            </a:r>
          </a:p>
        </p:txBody>
      </p:sp>
      <p:sp>
        <p:nvSpPr>
          <p:cNvPr id="65" name="TextBox 64">
            <a:extLst>
              <a:ext uri="{FF2B5EF4-FFF2-40B4-BE49-F238E27FC236}">
                <a16:creationId xmlns:a16="http://schemas.microsoft.com/office/drawing/2014/main" id="{B3A2A7C6-BDB0-D34B-9BA7-88B3B44B2FCD}"/>
              </a:ext>
            </a:extLst>
          </p:cNvPr>
          <p:cNvSpPr txBox="1"/>
          <p:nvPr/>
        </p:nvSpPr>
        <p:spPr>
          <a:xfrm>
            <a:off x="13084214" y="2616192"/>
            <a:ext cx="3347466" cy="415498"/>
          </a:xfrm>
          <a:prstGeom prst="rect">
            <a:avLst/>
          </a:prstGeom>
          <a:noFill/>
          <a:ln>
            <a:noFill/>
          </a:ln>
        </p:spPr>
        <p:txBody>
          <a:bodyPr wrap="square" rtlCol="0">
            <a:spAutoFit/>
          </a:bodyPr>
          <a:lstStyle/>
          <a:p>
            <a:pPr defTabSz="1371600"/>
            <a:r>
              <a:rPr lang="en-GB" sz="2100" dirty="0">
                <a:solidFill>
                  <a:srgbClr val="000000"/>
                </a:solidFill>
                <a:latin typeface="Avenir Book" panose="02000503020000020003" pitchFamily="2" charset="0"/>
              </a:rPr>
              <a:t>558 clicks/0.068%CTR</a:t>
            </a:r>
          </a:p>
        </p:txBody>
      </p:sp>
      <p:sp>
        <p:nvSpPr>
          <p:cNvPr id="78" name="Google Shape;222;p19">
            <a:extLst>
              <a:ext uri="{FF2B5EF4-FFF2-40B4-BE49-F238E27FC236}">
                <a16:creationId xmlns:a16="http://schemas.microsoft.com/office/drawing/2014/main" id="{809E85ED-F65E-FF45-AB95-7A780A219241}"/>
              </a:ext>
            </a:extLst>
          </p:cNvPr>
          <p:cNvSpPr txBox="1"/>
          <p:nvPr/>
        </p:nvSpPr>
        <p:spPr>
          <a:xfrm>
            <a:off x="1323110" y="6444691"/>
            <a:ext cx="7813319" cy="1392728"/>
          </a:xfrm>
          <a:prstGeom prst="rect">
            <a:avLst/>
          </a:prstGeom>
          <a:noFill/>
          <a:ln>
            <a:noFill/>
          </a:ln>
        </p:spPr>
        <p:txBody>
          <a:bodyPr spcFirstLastPara="1" wrap="square" lIns="182850" tIns="182850" rIns="182850" bIns="182850" anchor="t" anchorCtr="0">
            <a:noAutofit/>
          </a:bodyPr>
          <a:lstStyle/>
          <a:p>
            <a:pPr defTabSz="1371600"/>
            <a:r>
              <a:rPr lang="en-GB" sz="2100" dirty="0">
                <a:solidFill>
                  <a:srgbClr val="000000"/>
                </a:solidFill>
                <a:latin typeface="Avenir Book" panose="02000503020000020003" pitchFamily="2" charset="0"/>
              </a:rPr>
              <a:t>The best performing creative was </a:t>
            </a:r>
            <a:r>
              <a:rPr lang="en-GB" sz="2100" dirty="0">
                <a:solidFill>
                  <a:srgbClr val="33A8AB"/>
                </a:solidFill>
                <a:latin typeface="Avenir Book" panose="02000503020000020003" pitchFamily="2" charset="0"/>
              </a:rPr>
              <a:t>Inspirational</a:t>
            </a:r>
            <a:r>
              <a:rPr lang="en-GB" sz="2100" dirty="0">
                <a:solidFill>
                  <a:srgbClr val="000000"/>
                </a:solidFill>
                <a:latin typeface="Avenir Book" panose="02000503020000020003" pitchFamily="2" charset="0"/>
              </a:rPr>
              <a:t> which achieved a </a:t>
            </a:r>
            <a:r>
              <a:rPr lang="en-GB" sz="2100" dirty="0">
                <a:solidFill>
                  <a:srgbClr val="982062"/>
                </a:solidFill>
                <a:latin typeface="Avenir Book" panose="02000503020000020003" pitchFamily="2" charset="0"/>
              </a:rPr>
              <a:t>0.068% CTR. </a:t>
            </a:r>
            <a:r>
              <a:rPr lang="en-GB" sz="2100" dirty="0">
                <a:solidFill>
                  <a:srgbClr val="000000"/>
                </a:solidFill>
                <a:latin typeface="Avenir Book" panose="02000503020000020003" pitchFamily="2" charset="0"/>
              </a:rPr>
              <a:t>However, Informational had the most on-site engagement.</a:t>
            </a:r>
          </a:p>
        </p:txBody>
      </p:sp>
      <p:sp>
        <p:nvSpPr>
          <p:cNvPr id="80" name="TextBox 79">
            <a:extLst>
              <a:ext uri="{FF2B5EF4-FFF2-40B4-BE49-F238E27FC236}">
                <a16:creationId xmlns:a16="http://schemas.microsoft.com/office/drawing/2014/main" id="{90287FB1-F215-A247-ABFC-A6FE21FAE11D}"/>
              </a:ext>
            </a:extLst>
          </p:cNvPr>
          <p:cNvSpPr txBox="1"/>
          <p:nvPr/>
        </p:nvSpPr>
        <p:spPr>
          <a:xfrm>
            <a:off x="16581380" y="9917669"/>
            <a:ext cx="1706621" cy="323165"/>
          </a:xfrm>
          <a:prstGeom prst="rect">
            <a:avLst/>
          </a:prstGeom>
          <a:noFill/>
        </p:spPr>
        <p:txBody>
          <a:bodyPr wrap="none" rtlCol="0">
            <a:spAutoFit/>
          </a:bodyPr>
          <a:lstStyle/>
          <a:p>
            <a:pPr algn="r" defTabSz="1371600"/>
            <a:r>
              <a:rPr lang="en-GB" sz="1500" dirty="0">
                <a:solidFill>
                  <a:srgbClr val="000000"/>
                </a:solidFill>
                <a:latin typeface="Avenir Book" panose="02000503020000020003" pitchFamily="2" charset="0"/>
              </a:rPr>
              <a:t>Source: Hotjar; MIQ</a:t>
            </a:r>
          </a:p>
        </p:txBody>
      </p:sp>
      <p:pic>
        <p:nvPicPr>
          <p:cNvPr id="13" name="Picture 12">
            <a:extLst>
              <a:ext uri="{FF2B5EF4-FFF2-40B4-BE49-F238E27FC236}">
                <a16:creationId xmlns:a16="http://schemas.microsoft.com/office/drawing/2014/main" id="{AE3A6B79-D1F4-CA41-BD46-152FB1F26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6428" y="1828521"/>
            <a:ext cx="3616707" cy="3013923"/>
          </a:xfrm>
          <a:prstGeom prst="rect">
            <a:avLst/>
          </a:prstGeom>
          <a:ln>
            <a:solidFill>
              <a:schemeClr val="accent6"/>
            </a:solidFill>
          </a:ln>
        </p:spPr>
      </p:pic>
    </p:spTree>
    <p:extLst>
      <p:ext uri="{BB962C8B-B14F-4D97-AF65-F5344CB8AC3E}">
        <p14:creationId xmlns:p14="http://schemas.microsoft.com/office/powerpoint/2010/main" val="3045485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7479016-82A6-C640-813F-1C3D8BDA8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4696607"/>
            <a:ext cx="3619500" cy="2628900"/>
          </a:xfrm>
          <a:prstGeom prst="rect">
            <a:avLst/>
          </a:prstGeom>
        </p:spPr>
      </p:pic>
      <p:sp>
        <p:nvSpPr>
          <p:cNvPr id="2" name="Title 1">
            <a:extLst>
              <a:ext uri="{FF2B5EF4-FFF2-40B4-BE49-F238E27FC236}">
                <a16:creationId xmlns:a16="http://schemas.microsoft.com/office/drawing/2014/main" id="{60315985-D32A-CA4E-99C9-6335E1354B8F}"/>
              </a:ext>
            </a:extLst>
          </p:cNvPr>
          <p:cNvSpPr>
            <a:spLocks noGrp="1"/>
          </p:cNvSpPr>
          <p:nvPr>
            <p:ph type="title"/>
          </p:nvPr>
        </p:nvSpPr>
        <p:spPr/>
        <p:txBody>
          <a:bodyPr/>
          <a:lstStyle/>
          <a:p>
            <a:r>
              <a:rPr lang="en-GB" dirty="0"/>
              <a:t>Demographics</a:t>
            </a:r>
          </a:p>
        </p:txBody>
      </p:sp>
      <p:sp>
        <p:nvSpPr>
          <p:cNvPr id="3" name="Google Shape;222;p19">
            <a:extLst>
              <a:ext uri="{FF2B5EF4-FFF2-40B4-BE49-F238E27FC236}">
                <a16:creationId xmlns:a16="http://schemas.microsoft.com/office/drawing/2014/main" id="{D479C7B5-DDAF-4748-983B-9ECBC706CAF1}"/>
              </a:ext>
            </a:extLst>
          </p:cNvPr>
          <p:cNvSpPr txBox="1"/>
          <p:nvPr/>
        </p:nvSpPr>
        <p:spPr>
          <a:xfrm>
            <a:off x="832160" y="1826114"/>
            <a:ext cx="4197042" cy="1849427"/>
          </a:xfrm>
          <a:prstGeom prst="rect">
            <a:avLst/>
          </a:prstGeom>
          <a:noFill/>
          <a:ln>
            <a:noFill/>
          </a:ln>
        </p:spPr>
        <p:txBody>
          <a:bodyPr spcFirstLastPara="1" wrap="square" lIns="182850" tIns="182850" rIns="182850" bIns="182850" anchor="ctr" anchorCtr="0">
            <a:noAutofit/>
          </a:bodyPr>
          <a:lstStyle/>
          <a:p>
            <a:pPr defTabSz="1371600"/>
            <a:r>
              <a:rPr lang="en-GB" sz="2100" dirty="0">
                <a:solidFill>
                  <a:srgbClr val="982062"/>
                </a:solidFill>
                <a:latin typeface="Avenir Book" panose="02000503020000020003" pitchFamily="2" charset="0"/>
              </a:rPr>
              <a:t>Females</a:t>
            </a:r>
            <a:r>
              <a:rPr lang="en-GB" sz="2100" dirty="0">
                <a:solidFill>
                  <a:srgbClr val="000000"/>
                </a:solidFill>
                <a:latin typeface="Avenir Book" panose="02000503020000020003" pitchFamily="2" charset="0"/>
              </a:rPr>
              <a:t> index the highest with </a:t>
            </a:r>
            <a:r>
              <a:rPr lang="en-GB" sz="2100" dirty="0">
                <a:solidFill>
                  <a:srgbClr val="982062"/>
                </a:solidFill>
                <a:latin typeface="Avenir Book" panose="02000503020000020003" pitchFamily="2" charset="0"/>
              </a:rPr>
              <a:t>25-34 and 65+, </a:t>
            </a:r>
            <a:r>
              <a:rPr lang="en-GB" sz="2100" dirty="0">
                <a:solidFill>
                  <a:srgbClr val="000000"/>
                </a:solidFill>
                <a:latin typeface="Avenir Book" panose="02000503020000020003" pitchFamily="2" charset="0"/>
              </a:rPr>
              <a:t>the highest indexing age groups. They index highly for being married, and having higher end HHI, particularly £150K or more. They tend to be </a:t>
            </a:r>
            <a:r>
              <a:rPr lang="en-GB" sz="2100" dirty="0">
                <a:solidFill>
                  <a:srgbClr val="982062"/>
                </a:solidFill>
                <a:latin typeface="Avenir Book" panose="02000503020000020003" pitchFamily="2" charset="0"/>
              </a:rPr>
              <a:t>C1 socio-economic group</a:t>
            </a:r>
            <a:r>
              <a:rPr lang="en-GB" sz="2100" dirty="0">
                <a:solidFill>
                  <a:srgbClr val="000000"/>
                </a:solidFill>
                <a:latin typeface="Avenir Book" panose="02000503020000020003" pitchFamily="2" charset="0"/>
              </a:rPr>
              <a:t>.</a:t>
            </a:r>
          </a:p>
        </p:txBody>
      </p:sp>
      <p:sp>
        <p:nvSpPr>
          <p:cNvPr id="13" name="TextBox 12">
            <a:extLst>
              <a:ext uri="{FF2B5EF4-FFF2-40B4-BE49-F238E27FC236}">
                <a16:creationId xmlns:a16="http://schemas.microsoft.com/office/drawing/2014/main" id="{8FB75B65-1344-3941-8A85-0B6040E412EC}"/>
              </a:ext>
            </a:extLst>
          </p:cNvPr>
          <p:cNvSpPr txBox="1"/>
          <p:nvPr/>
        </p:nvSpPr>
        <p:spPr>
          <a:xfrm>
            <a:off x="16798490" y="9917669"/>
            <a:ext cx="1489510" cy="323165"/>
          </a:xfrm>
          <a:prstGeom prst="rect">
            <a:avLst/>
          </a:prstGeom>
          <a:noFill/>
        </p:spPr>
        <p:txBody>
          <a:bodyPr wrap="none" rtlCol="0">
            <a:spAutoFit/>
          </a:bodyPr>
          <a:lstStyle/>
          <a:p>
            <a:pPr algn="r" defTabSz="1371600"/>
            <a:r>
              <a:rPr lang="en-GB" sz="1500" dirty="0">
                <a:solidFill>
                  <a:srgbClr val="000000"/>
                </a:solidFill>
                <a:latin typeface="Avenir Book" panose="02000503020000020003" pitchFamily="2" charset="0"/>
              </a:rPr>
              <a:t>Source: MIQ Hub</a:t>
            </a:r>
          </a:p>
        </p:txBody>
      </p:sp>
      <p:pic>
        <p:nvPicPr>
          <p:cNvPr id="6" name="Picture 5">
            <a:extLst>
              <a:ext uri="{FF2B5EF4-FFF2-40B4-BE49-F238E27FC236}">
                <a16:creationId xmlns:a16="http://schemas.microsoft.com/office/drawing/2014/main" id="{6FBF8189-2B57-A448-B5EA-9E93AE0F4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68500" y="4696607"/>
            <a:ext cx="3619500" cy="2705100"/>
          </a:xfrm>
          <a:prstGeom prst="rect">
            <a:avLst/>
          </a:prstGeom>
        </p:spPr>
      </p:pic>
      <p:pic>
        <p:nvPicPr>
          <p:cNvPr id="8" name="Picture 7">
            <a:extLst>
              <a:ext uri="{FF2B5EF4-FFF2-40B4-BE49-F238E27FC236}">
                <a16:creationId xmlns:a16="http://schemas.microsoft.com/office/drawing/2014/main" id="{E87521A5-670F-AB47-B9F5-FB765BB954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9000" y="4696607"/>
            <a:ext cx="3619500" cy="3524250"/>
          </a:xfrm>
          <a:prstGeom prst="rect">
            <a:avLst/>
          </a:prstGeom>
        </p:spPr>
      </p:pic>
      <p:pic>
        <p:nvPicPr>
          <p:cNvPr id="11" name="Picture 10">
            <a:extLst>
              <a:ext uri="{FF2B5EF4-FFF2-40B4-BE49-F238E27FC236}">
                <a16:creationId xmlns:a16="http://schemas.microsoft.com/office/drawing/2014/main" id="{8AE1F9DE-5F70-A34E-8BFD-9B39CD6905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 y="7315982"/>
            <a:ext cx="3619500" cy="2781300"/>
          </a:xfrm>
          <a:prstGeom prst="rect">
            <a:avLst/>
          </a:prstGeom>
        </p:spPr>
      </p:pic>
      <p:pic>
        <p:nvPicPr>
          <p:cNvPr id="14" name="Picture 13">
            <a:extLst>
              <a:ext uri="{FF2B5EF4-FFF2-40B4-BE49-F238E27FC236}">
                <a16:creationId xmlns:a16="http://schemas.microsoft.com/office/drawing/2014/main" id="{59C6F6D7-6C4B-CD48-907F-29E742466A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0" y="7324661"/>
            <a:ext cx="3619500" cy="2628900"/>
          </a:xfrm>
          <a:prstGeom prst="rect">
            <a:avLst/>
          </a:prstGeom>
        </p:spPr>
      </p:pic>
      <p:pic>
        <p:nvPicPr>
          <p:cNvPr id="18" name="Picture 17">
            <a:extLst>
              <a:ext uri="{FF2B5EF4-FFF2-40B4-BE49-F238E27FC236}">
                <a16:creationId xmlns:a16="http://schemas.microsoft.com/office/drawing/2014/main" id="{29BD81C3-0ED8-9344-B75E-ADE1E17CD2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9500" y="7324661"/>
            <a:ext cx="3619500" cy="2628900"/>
          </a:xfrm>
          <a:prstGeom prst="rect">
            <a:avLst/>
          </a:prstGeom>
        </p:spPr>
      </p:pic>
      <p:pic>
        <p:nvPicPr>
          <p:cNvPr id="22" name="Picture 21">
            <a:extLst>
              <a:ext uri="{FF2B5EF4-FFF2-40B4-BE49-F238E27FC236}">
                <a16:creationId xmlns:a16="http://schemas.microsoft.com/office/drawing/2014/main" id="{7E29EC57-9013-504C-B5F3-EFA546FC50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29500" y="4696607"/>
            <a:ext cx="3619500" cy="2628900"/>
          </a:xfrm>
          <a:prstGeom prst="rect">
            <a:avLst/>
          </a:prstGeom>
        </p:spPr>
      </p:pic>
      <p:pic>
        <p:nvPicPr>
          <p:cNvPr id="26" name="Picture 25">
            <a:extLst>
              <a:ext uri="{FF2B5EF4-FFF2-40B4-BE49-F238E27FC236}">
                <a16:creationId xmlns:a16="http://schemas.microsoft.com/office/drawing/2014/main" id="{97E53F17-91E4-5E4D-B14C-FCB94C5E26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10000" y="4696607"/>
            <a:ext cx="3619500" cy="2628900"/>
          </a:xfrm>
          <a:prstGeom prst="rect">
            <a:avLst/>
          </a:prstGeom>
        </p:spPr>
      </p:pic>
      <p:sp>
        <p:nvSpPr>
          <p:cNvPr id="15" name="Google Shape;222;p19">
            <a:extLst>
              <a:ext uri="{FF2B5EF4-FFF2-40B4-BE49-F238E27FC236}">
                <a16:creationId xmlns:a16="http://schemas.microsoft.com/office/drawing/2014/main" id="{C85D0683-34EA-034D-9C8D-179CEB0F8C79}"/>
              </a:ext>
            </a:extLst>
          </p:cNvPr>
          <p:cNvSpPr txBox="1"/>
          <p:nvPr/>
        </p:nvSpPr>
        <p:spPr>
          <a:xfrm>
            <a:off x="4904345" y="1290224"/>
            <a:ext cx="7707686" cy="1898412"/>
          </a:xfrm>
          <a:prstGeom prst="rect">
            <a:avLst/>
          </a:prstGeom>
          <a:noFill/>
          <a:ln>
            <a:noFill/>
          </a:ln>
        </p:spPr>
        <p:txBody>
          <a:bodyPr spcFirstLastPara="1" wrap="square" lIns="182850" tIns="182850" rIns="182850" bIns="182850" anchor="t" anchorCtr="0">
            <a:noAutofit/>
          </a:bodyPr>
          <a:lstStyle/>
          <a:p>
            <a:pPr defTabSz="1371600"/>
            <a:r>
              <a:rPr lang="en-GB" sz="2100" dirty="0">
                <a:solidFill>
                  <a:srgbClr val="982062"/>
                </a:solidFill>
                <a:latin typeface="Avenir Book" panose="02000503020000020003" pitchFamily="2" charset="0"/>
              </a:rPr>
              <a:t>Most interest comes from </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Kent</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Essex</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West Sussex</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Buckinghamshire</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Bromley</a:t>
            </a:r>
          </a:p>
        </p:txBody>
      </p:sp>
      <p:graphicFrame>
        <p:nvGraphicFramePr>
          <p:cNvPr id="4" name="Table 3">
            <a:extLst>
              <a:ext uri="{FF2B5EF4-FFF2-40B4-BE49-F238E27FC236}">
                <a16:creationId xmlns:a16="http://schemas.microsoft.com/office/drawing/2014/main" id="{982578C8-EB80-9646-AB11-78FB6946EDD1}"/>
              </a:ext>
            </a:extLst>
          </p:cNvPr>
          <p:cNvGraphicFramePr>
            <a:graphicFrameLocks noGrp="1"/>
          </p:cNvGraphicFramePr>
          <p:nvPr>
            <p:extLst>
              <p:ext uri="{D42A27DB-BD31-4B8C-83A1-F6EECF244321}">
                <p14:modId xmlns:p14="http://schemas.microsoft.com/office/powerpoint/2010/main" val="2249218120"/>
              </p:ext>
            </p:extLst>
          </p:nvPr>
        </p:nvGraphicFramePr>
        <p:xfrm>
          <a:off x="8523516" y="1100992"/>
          <a:ext cx="9127671" cy="3454064"/>
        </p:xfrm>
        <a:graphic>
          <a:graphicData uri="http://schemas.openxmlformats.org/drawingml/2006/table">
            <a:tbl>
              <a:tblPr firstRow="1">
                <a:tableStyleId>{9DCAF9ED-07DC-4A11-8D7F-57B35C25682E}</a:tableStyleId>
              </a:tblPr>
              <a:tblGrid>
                <a:gridCol w="9127671">
                  <a:extLst>
                    <a:ext uri="{9D8B030D-6E8A-4147-A177-3AD203B41FA5}">
                      <a16:colId xmlns:a16="http://schemas.microsoft.com/office/drawing/2014/main" val="2599729631"/>
                    </a:ext>
                  </a:extLst>
                </a:gridCol>
              </a:tblGrid>
              <a:tr h="325604">
                <a:tc>
                  <a:txBody>
                    <a:bodyPr/>
                    <a:lstStyle/>
                    <a:p>
                      <a:pPr algn="l" fontAlgn="b"/>
                      <a:r>
                        <a:rPr lang="en-GB" sz="1800" u="none" strike="noStrike" dirty="0">
                          <a:effectLst/>
                          <a:latin typeface="Avenir Roman" panose="02000503020000020003" pitchFamily="2" charset="0"/>
                        </a:rPr>
                        <a:t>Top 10 statuses and interests</a:t>
                      </a:r>
                      <a:endParaRPr lang="en-GB" sz="1800" b="1" i="0" u="none" strike="noStrike" dirty="0">
                        <a:solidFill>
                          <a:srgbClr val="000000"/>
                        </a:solidFill>
                        <a:effectLst/>
                        <a:latin typeface="Avenir Roman" panose="02000503020000020003" pitchFamily="2" charset="0"/>
                      </a:endParaRPr>
                    </a:p>
                  </a:txBody>
                  <a:tcPr marL="6690" marR="6690" marT="6690" marB="0" anchor="b"/>
                </a:tc>
                <a:extLst>
                  <a:ext uri="{0D108BD9-81ED-4DB2-BD59-A6C34878D82A}">
                    <a16:rowId xmlns:a16="http://schemas.microsoft.com/office/drawing/2014/main" val="3082190553"/>
                  </a:ext>
                </a:extLst>
              </a:tr>
              <a:tr h="312846">
                <a:tc>
                  <a:txBody>
                    <a:bodyPr/>
                    <a:lstStyle/>
                    <a:p>
                      <a:pPr algn="l" fontAlgn="auto"/>
                      <a:r>
                        <a:rPr lang="en-GB" sz="1500" b="0" i="0" u="none" strike="noStrike" dirty="0" err="1">
                          <a:effectLst/>
                          <a:latin typeface="Avenir Book" panose="02000503020000020003" pitchFamily="2" charset="0"/>
                        </a:rPr>
                        <a:t>VisualDNA</a:t>
                      </a:r>
                      <a:r>
                        <a:rPr lang="en-GB" sz="1500" b="0" i="0" u="none" strike="noStrike" dirty="0">
                          <a:effectLst/>
                          <a:latin typeface="Avenir Book" panose="02000503020000020003" pitchFamily="2" charset="0"/>
                        </a:rPr>
                        <a:t> Entertainment - Entertainment - Movie Behaviours - Deciding Factor - Critic Reviews</a:t>
                      </a:r>
                      <a:endParaRPr lang="en-GB" sz="1500" b="0" i="0" u="none" strike="noStrike" dirty="0">
                        <a:solidFill>
                          <a:srgbClr val="2B0030"/>
                        </a:solidFill>
                        <a:effectLst/>
                        <a:latin typeface="Avenir Book" panose="02000503020000020003" pitchFamily="2" charset="0"/>
                      </a:endParaRPr>
                    </a:p>
                  </a:txBody>
                  <a:tcPr marL="6690" marR="6690" marT="6690" marB="0" anchor="b"/>
                </a:tc>
                <a:extLst>
                  <a:ext uri="{0D108BD9-81ED-4DB2-BD59-A6C34878D82A}">
                    <a16:rowId xmlns:a16="http://schemas.microsoft.com/office/drawing/2014/main" val="3026659321"/>
                  </a:ext>
                </a:extLst>
              </a:tr>
              <a:tr h="312846">
                <a:tc>
                  <a:txBody>
                    <a:bodyPr/>
                    <a:lstStyle/>
                    <a:p>
                      <a:pPr algn="l" fontAlgn="auto"/>
                      <a:r>
                        <a:rPr lang="en-GB" sz="1500" b="0" i="0" u="none" strike="noStrike" dirty="0" err="1">
                          <a:effectLst/>
                          <a:latin typeface="Avenir Book" panose="02000503020000020003" pitchFamily="2" charset="0"/>
                        </a:rPr>
                        <a:t>VisualDNA</a:t>
                      </a:r>
                      <a:r>
                        <a:rPr lang="en-GB" sz="1500" b="0" i="0" u="none" strike="noStrike" dirty="0">
                          <a:effectLst/>
                          <a:latin typeface="Avenir Book" panose="02000503020000020003" pitchFamily="2" charset="0"/>
                        </a:rPr>
                        <a:t> Brand - Brand - Department Stores - </a:t>
                      </a:r>
                      <a:r>
                        <a:rPr lang="en-GB" sz="1500" b="1" i="0" u="none" strike="noStrike" dirty="0">
                          <a:solidFill>
                            <a:srgbClr val="FF0000"/>
                          </a:solidFill>
                          <a:effectLst/>
                          <a:latin typeface="Avenir Book" panose="02000503020000020003" pitchFamily="2" charset="0"/>
                        </a:rPr>
                        <a:t>John Lewis</a:t>
                      </a:r>
                    </a:p>
                  </a:txBody>
                  <a:tcPr marL="6690" marR="6690" marT="6690" marB="0" anchor="b"/>
                </a:tc>
                <a:extLst>
                  <a:ext uri="{0D108BD9-81ED-4DB2-BD59-A6C34878D82A}">
                    <a16:rowId xmlns:a16="http://schemas.microsoft.com/office/drawing/2014/main" val="4002113296"/>
                  </a:ext>
                </a:extLst>
              </a:tr>
              <a:tr h="312846">
                <a:tc>
                  <a:txBody>
                    <a:bodyPr/>
                    <a:lstStyle/>
                    <a:p>
                      <a:pPr algn="l" fontAlgn="auto"/>
                      <a:r>
                        <a:rPr lang="en-GB" sz="1500" b="0" i="0" u="none" strike="noStrike" dirty="0" err="1">
                          <a:effectLst/>
                          <a:latin typeface="Avenir Book" panose="02000503020000020003" pitchFamily="2" charset="0"/>
                        </a:rPr>
                        <a:t>VisualDNA</a:t>
                      </a:r>
                      <a:r>
                        <a:rPr lang="en-GB" sz="1500" b="0" i="0" u="none" strike="noStrike" dirty="0">
                          <a:effectLst/>
                          <a:latin typeface="Avenir Book" panose="02000503020000020003" pitchFamily="2" charset="0"/>
                        </a:rPr>
                        <a:t> Brand - Brand - Social Media - LinkedIn</a:t>
                      </a:r>
                      <a:endParaRPr lang="en-GB" sz="1500" b="0" i="0" u="none" strike="noStrike" dirty="0">
                        <a:solidFill>
                          <a:srgbClr val="2B0030"/>
                        </a:solidFill>
                        <a:effectLst/>
                        <a:latin typeface="Avenir Book" panose="02000503020000020003" pitchFamily="2" charset="0"/>
                      </a:endParaRPr>
                    </a:p>
                  </a:txBody>
                  <a:tcPr marL="6690" marR="6690" marT="6690" marB="0" anchor="b"/>
                </a:tc>
                <a:extLst>
                  <a:ext uri="{0D108BD9-81ED-4DB2-BD59-A6C34878D82A}">
                    <a16:rowId xmlns:a16="http://schemas.microsoft.com/office/drawing/2014/main" val="754409011"/>
                  </a:ext>
                </a:extLst>
              </a:tr>
              <a:tr h="312846">
                <a:tc>
                  <a:txBody>
                    <a:bodyPr/>
                    <a:lstStyle/>
                    <a:p>
                      <a:pPr algn="l" fontAlgn="auto"/>
                      <a:r>
                        <a:rPr lang="en-GB" sz="1500" b="0" i="0" u="none" strike="noStrike" dirty="0" err="1">
                          <a:effectLst/>
                          <a:latin typeface="Avenir Book" panose="02000503020000020003" pitchFamily="2" charset="0"/>
                        </a:rPr>
                        <a:t>eXelate</a:t>
                      </a:r>
                      <a:r>
                        <a:rPr lang="en-GB" sz="1500" b="0" i="0" u="none" strike="noStrike" dirty="0">
                          <a:effectLst/>
                          <a:latin typeface="Avenir Book" panose="02000503020000020003" pitchFamily="2" charset="0"/>
                        </a:rPr>
                        <a:t> Smart Segments - Entertainment Seekers</a:t>
                      </a:r>
                      <a:endParaRPr lang="en-GB" sz="1500" b="0" i="0" u="none" strike="noStrike" dirty="0">
                        <a:solidFill>
                          <a:srgbClr val="2B0030"/>
                        </a:solidFill>
                        <a:effectLst/>
                        <a:latin typeface="Avenir Book" panose="02000503020000020003" pitchFamily="2" charset="0"/>
                      </a:endParaRPr>
                    </a:p>
                  </a:txBody>
                  <a:tcPr marL="6690" marR="6690" marT="6690" marB="0" anchor="b"/>
                </a:tc>
                <a:extLst>
                  <a:ext uri="{0D108BD9-81ED-4DB2-BD59-A6C34878D82A}">
                    <a16:rowId xmlns:a16="http://schemas.microsoft.com/office/drawing/2014/main" val="3247478499"/>
                  </a:ext>
                </a:extLst>
              </a:tr>
              <a:tr h="312846">
                <a:tc>
                  <a:txBody>
                    <a:bodyPr/>
                    <a:lstStyle/>
                    <a:p>
                      <a:pPr algn="l" fontAlgn="auto"/>
                      <a:r>
                        <a:rPr lang="en-GB" sz="1500" b="0" i="0" u="none" strike="noStrike" dirty="0" err="1">
                          <a:effectLst/>
                          <a:latin typeface="Avenir Book" panose="02000503020000020003" pitchFamily="2" charset="0"/>
                        </a:rPr>
                        <a:t>VisualDNA</a:t>
                      </a:r>
                      <a:r>
                        <a:rPr lang="en-GB" sz="1500" b="0" i="0" u="none" strike="noStrike" dirty="0">
                          <a:effectLst/>
                          <a:latin typeface="Avenir Book" panose="02000503020000020003" pitchFamily="2" charset="0"/>
                        </a:rPr>
                        <a:t> Brand - Brand - Fast Food - </a:t>
                      </a:r>
                      <a:r>
                        <a:rPr lang="en-GB" sz="1500" b="1" i="0" u="none" strike="noStrike" dirty="0">
                          <a:solidFill>
                            <a:srgbClr val="FF0000"/>
                          </a:solidFill>
                          <a:effectLst/>
                          <a:latin typeface="Avenir Book" panose="02000503020000020003" pitchFamily="2" charset="0"/>
                        </a:rPr>
                        <a:t>McDonalds</a:t>
                      </a:r>
                    </a:p>
                  </a:txBody>
                  <a:tcPr marL="6690" marR="6690" marT="6690" marB="0" anchor="b"/>
                </a:tc>
                <a:extLst>
                  <a:ext uri="{0D108BD9-81ED-4DB2-BD59-A6C34878D82A}">
                    <a16:rowId xmlns:a16="http://schemas.microsoft.com/office/drawing/2014/main" val="2385779911"/>
                  </a:ext>
                </a:extLst>
              </a:tr>
              <a:tr h="312846">
                <a:tc>
                  <a:txBody>
                    <a:bodyPr/>
                    <a:lstStyle/>
                    <a:p>
                      <a:pPr algn="l" fontAlgn="auto"/>
                      <a:r>
                        <a:rPr lang="en-GB" sz="1500" b="0" i="0" u="none" strike="noStrike" dirty="0" err="1">
                          <a:effectLst/>
                          <a:latin typeface="Avenir Book" panose="02000503020000020003" pitchFamily="2" charset="0"/>
                        </a:rPr>
                        <a:t>VisualDNA</a:t>
                      </a:r>
                      <a:r>
                        <a:rPr lang="en-GB" sz="1500" b="0" i="0" u="none" strike="noStrike" dirty="0">
                          <a:effectLst/>
                          <a:latin typeface="Avenir Book" panose="02000503020000020003" pitchFamily="2" charset="0"/>
                        </a:rPr>
                        <a:t> Entertainment - Entertainment - Movie Genre Interest - Animation Movie Watcher</a:t>
                      </a:r>
                      <a:endParaRPr lang="en-GB" sz="1500" b="0" i="0" u="none" strike="noStrike" dirty="0">
                        <a:solidFill>
                          <a:srgbClr val="2B0030"/>
                        </a:solidFill>
                        <a:effectLst/>
                        <a:latin typeface="Avenir Book" panose="02000503020000020003" pitchFamily="2" charset="0"/>
                      </a:endParaRPr>
                    </a:p>
                  </a:txBody>
                  <a:tcPr marL="6690" marR="6690" marT="6690" marB="0" anchor="b"/>
                </a:tc>
                <a:extLst>
                  <a:ext uri="{0D108BD9-81ED-4DB2-BD59-A6C34878D82A}">
                    <a16:rowId xmlns:a16="http://schemas.microsoft.com/office/drawing/2014/main" val="242059138"/>
                  </a:ext>
                </a:extLst>
              </a:tr>
              <a:tr h="312846">
                <a:tc>
                  <a:txBody>
                    <a:bodyPr/>
                    <a:lstStyle/>
                    <a:p>
                      <a:pPr algn="l" fontAlgn="auto"/>
                      <a:r>
                        <a:rPr lang="en-GB" sz="1500" b="0" i="0" u="none" strike="noStrike" dirty="0" err="1">
                          <a:effectLst/>
                          <a:latin typeface="Avenir Book" panose="02000503020000020003" pitchFamily="2" charset="0"/>
                        </a:rPr>
                        <a:t>VisualDNA</a:t>
                      </a:r>
                      <a:r>
                        <a:rPr lang="en-GB" sz="1500" b="0" i="0" u="none" strike="noStrike" dirty="0">
                          <a:effectLst/>
                          <a:latin typeface="Avenir Book" panose="02000503020000020003" pitchFamily="2" charset="0"/>
                        </a:rPr>
                        <a:t> Retail &amp; Consumer Goods - Retail &amp; Consumer Goods - </a:t>
                      </a:r>
                      <a:r>
                        <a:rPr lang="en-GB" sz="1500" b="1" i="0" u="none" strike="noStrike" dirty="0">
                          <a:solidFill>
                            <a:srgbClr val="FF0000"/>
                          </a:solidFill>
                          <a:effectLst/>
                          <a:latin typeface="Avenir Book" panose="02000503020000020003" pitchFamily="2" charset="0"/>
                        </a:rPr>
                        <a:t>Single Serve Coffee Machine Owner</a:t>
                      </a:r>
                    </a:p>
                  </a:txBody>
                  <a:tcPr marL="6690" marR="6690" marT="6690" marB="0" anchor="b"/>
                </a:tc>
                <a:extLst>
                  <a:ext uri="{0D108BD9-81ED-4DB2-BD59-A6C34878D82A}">
                    <a16:rowId xmlns:a16="http://schemas.microsoft.com/office/drawing/2014/main" val="3532906393"/>
                  </a:ext>
                </a:extLst>
              </a:tr>
              <a:tr h="312846">
                <a:tc>
                  <a:txBody>
                    <a:bodyPr/>
                    <a:lstStyle/>
                    <a:p>
                      <a:pPr algn="l" fontAlgn="auto"/>
                      <a:r>
                        <a:rPr lang="en-GB" sz="1500" b="0" i="0" u="none" strike="noStrike" dirty="0" err="1">
                          <a:effectLst/>
                          <a:latin typeface="Avenir Book" panose="02000503020000020003" pitchFamily="2" charset="0"/>
                        </a:rPr>
                        <a:t>VisualDNA</a:t>
                      </a:r>
                      <a:r>
                        <a:rPr lang="en-GB" sz="1500" b="0" i="0" u="none" strike="noStrike" dirty="0">
                          <a:effectLst/>
                          <a:latin typeface="Avenir Book" panose="02000503020000020003" pitchFamily="2" charset="0"/>
                        </a:rPr>
                        <a:t> Lifestyle - Lifestyle - Health - Good Habits - Limits sugar consumption</a:t>
                      </a:r>
                      <a:endParaRPr lang="en-GB" sz="1500" b="0" i="0" u="none" strike="noStrike" dirty="0">
                        <a:solidFill>
                          <a:srgbClr val="2B0030"/>
                        </a:solidFill>
                        <a:effectLst/>
                        <a:latin typeface="Avenir Book" panose="02000503020000020003" pitchFamily="2" charset="0"/>
                      </a:endParaRPr>
                    </a:p>
                  </a:txBody>
                  <a:tcPr marL="6690" marR="6690" marT="6690" marB="0" anchor="b"/>
                </a:tc>
                <a:extLst>
                  <a:ext uri="{0D108BD9-81ED-4DB2-BD59-A6C34878D82A}">
                    <a16:rowId xmlns:a16="http://schemas.microsoft.com/office/drawing/2014/main" val="1445783053"/>
                  </a:ext>
                </a:extLst>
              </a:tr>
              <a:tr h="312846">
                <a:tc>
                  <a:txBody>
                    <a:bodyPr/>
                    <a:lstStyle/>
                    <a:p>
                      <a:pPr algn="l" fontAlgn="auto"/>
                      <a:r>
                        <a:rPr lang="en-GB" sz="1500" b="0" i="0" u="none" strike="noStrike" dirty="0" err="1">
                          <a:effectLst/>
                          <a:latin typeface="Avenir Book" panose="02000503020000020003" pitchFamily="2" charset="0"/>
                        </a:rPr>
                        <a:t>Eyeota</a:t>
                      </a:r>
                      <a:r>
                        <a:rPr lang="en-GB" sz="1500" b="0" i="0" u="none" strike="noStrike" dirty="0">
                          <a:effectLst/>
                          <a:latin typeface="Avenir Book" panose="02000503020000020003" pitchFamily="2" charset="0"/>
                        </a:rPr>
                        <a:t> - Entertainment - Interest - Books</a:t>
                      </a:r>
                      <a:endParaRPr lang="en-GB" sz="1500" b="0" i="0" u="none" strike="noStrike" dirty="0">
                        <a:solidFill>
                          <a:srgbClr val="2B0030"/>
                        </a:solidFill>
                        <a:effectLst/>
                        <a:latin typeface="Avenir Book" panose="02000503020000020003" pitchFamily="2" charset="0"/>
                      </a:endParaRPr>
                    </a:p>
                  </a:txBody>
                  <a:tcPr marL="6690" marR="6690" marT="6690" marB="0" anchor="b"/>
                </a:tc>
                <a:extLst>
                  <a:ext uri="{0D108BD9-81ED-4DB2-BD59-A6C34878D82A}">
                    <a16:rowId xmlns:a16="http://schemas.microsoft.com/office/drawing/2014/main" val="3352436206"/>
                  </a:ext>
                </a:extLst>
              </a:tr>
              <a:tr h="312846">
                <a:tc>
                  <a:txBody>
                    <a:bodyPr/>
                    <a:lstStyle/>
                    <a:p>
                      <a:pPr algn="l" fontAlgn="auto"/>
                      <a:r>
                        <a:rPr lang="en-GB" sz="1500" b="0" i="0" u="none" strike="noStrike" dirty="0" err="1">
                          <a:effectLst/>
                          <a:latin typeface="Avenir Book" panose="02000503020000020003" pitchFamily="2" charset="0"/>
                        </a:rPr>
                        <a:t>VisualDNA</a:t>
                      </a:r>
                      <a:r>
                        <a:rPr lang="en-GB" sz="1500" b="0" i="0" u="none" strike="noStrike" dirty="0">
                          <a:effectLst/>
                          <a:latin typeface="Avenir Book" panose="02000503020000020003" pitchFamily="2" charset="0"/>
                        </a:rPr>
                        <a:t> Finance - Finance - Banking - Access Internet Banking via Tablet</a:t>
                      </a:r>
                      <a:endParaRPr lang="en-GB" sz="1500" b="0" i="0" u="none" strike="noStrike" dirty="0">
                        <a:solidFill>
                          <a:srgbClr val="2B0030"/>
                        </a:solidFill>
                        <a:effectLst/>
                        <a:latin typeface="Avenir Book" panose="02000503020000020003" pitchFamily="2" charset="0"/>
                      </a:endParaRPr>
                    </a:p>
                  </a:txBody>
                  <a:tcPr marL="6690" marR="6690" marT="6690" marB="0" anchor="b"/>
                </a:tc>
                <a:extLst>
                  <a:ext uri="{0D108BD9-81ED-4DB2-BD59-A6C34878D82A}">
                    <a16:rowId xmlns:a16="http://schemas.microsoft.com/office/drawing/2014/main" val="4258177442"/>
                  </a:ext>
                </a:extLst>
              </a:tr>
            </a:tbl>
          </a:graphicData>
        </a:graphic>
      </p:graphicFrame>
    </p:spTree>
    <p:extLst>
      <p:ext uri="{BB962C8B-B14F-4D97-AF65-F5344CB8AC3E}">
        <p14:creationId xmlns:p14="http://schemas.microsoft.com/office/powerpoint/2010/main" val="1587461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26257" y="981075"/>
            <a:ext cx="3933043" cy="409998"/>
          </a:xfrm>
          <a:prstGeom prst="rect">
            <a:avLst/>
          </a:prstGeom>
        </p:spPr>
        <p:txBody>
          <a:bodyPr lIns="0" tIns="0" rIns="0" bIns="0" rtlCol="0" anchor="t">
            <a:spAutoFit/>
          </a:bodyPr>
          <a:lstStyle/>
          <a:p>
            <a:pPr marL="0" lvl="0" indent="0" algn="r">
              <a:lnSpc>
                <a:spcPts val="3359"/>
              </a:lnSpc>
              <a:spcBef>
                <a:spcPct val="0"/>
              </a:spcBef>
            </a:pPr>
            <a:r>
              <a:rPr lang="en-US" sz="2400">
                <a:solidFill>
                  <a:srgbClr val="000000"/>
                </a:solidFill>
                <a:latin typeface="DM Sans"/>
              </a:rPr>
              <a:t>June 11,</a:t>
            </a:r>
            <a:r>
              <a:rPr lang="en-US" sz="2400" u="none">
                <a:solidFill>
                  <a:srgbClr val="000000"/>
                </a:solidFill>
                <a:latin typeface="DM Sans"/>
              </a:rPr>
              <a:t> 2021</a:t>
            </a:r>
          </a:p>
        </p:txBody>
      </p:sp>
      <p:sp>
        <p:nvSpPr>
          <p:cNvPr id="3" name="TextBox 3"/>
          <p:cNvSpPr txBox="1"/>
          <p:nvPr/>
        </p:nvSpPr>
        <p:spPr>
          <a:xfrm>
            <a:off x="1028700" y="981075"/>
            <a:ext cx="3933043" cy="409998"/>
          </a:xfrm>
          <a:prstGeom prst="rect">
            <a:avLst/>
          </a:prstGeom>
        </p:spPr>
        <p:txBody>
          <a:bodyPr lIns="0" tIns="0" rIns="0" bIns="0" rtlCol="0" anchor="t">
            <a:spAutoFit/>
          </a:bodyPr>
          <a:lstStyle/>
          <a:p>
            <a:pPr marL="0" lvl="0" indent="0">
              <a:lnSpc>
                <a:spcPts val="3359"/>
              </a:lnSpc>
              <a:spcBef>
                <a:spcPct val="0"/>
              </a:spcBef>
            </a:pPr>
            <a:r>
              <a:rPr lang="en-US" sz="2400">
                <a:solidFill>
                  <a:srgbClr val="000000"/>
                </a:solidFill>
                <a:latin typeface="DM Sans"/>
              </a:rPr>
              <a:t>Visit Kent</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59355" y="3416942"/>
            <a:ext cx="5991211" cy="3453116"/>
          </a:xfrm>
          <a:prstGeom prst="rect">
            <a:avLst/>
          </a:prstGeom>
        </p:spPr>
      </p:pic>
      <p:sp>
        <p:nvSpPr>
          <p:cNvPr id="5" name="TextBox 5"/>
          <p:cNvSpPr txBox="1"/>
          <p:nvPr/>
        </p:nvSpPr>
        <p:spPr>
          <a:xfrm>
            <a:off x="3417987" y="3817919"/>
            <a:ext cx="3473946" cy="1878330"/>
          </a:xfrm>
          <a:prstGeom prst="rect">
            <a:avLst/>
          </a:prstGeom>
        </p:spPr>
        <p:txBody>
          <a:bodyPr lIns="0" tIns="0" rIns="0" bIns="0" rtlCol="0" anchor="t">
            <a:spAutoFit/>
          </a:bodyPr>
          <a:lstStyle/>
          <a:p>
            <a:pPr>
              <a:lnSpc>
                <a:spcPts val="7200"/>
              </a:lnSpc>
            </a:pPr>
            <a:r>
              <a:rPr lang="en-US" sz="7200">
                <a:solidFill>
                  <a:srgbClr val="FFFFFF"/>
                </a:solidFill>
                <a:latin typeface="DM Sans"/>
              </a:rPr>
              <a:t>Today's </a:t>
            </a:r>
          </a:p>
          <a:p>
            <a:pPr>
              <a:lnSpc>
                <a:spcPts val="7200"/>
              </a:lnSpc>
            </a:pPr>
            <a:r>
              <a:rPr lang="en-US" sz="7200">
                <a:solidFill>
                  <a:srgbClr val="FFFFFF"/>
                </a:solidFill>
                <a:latin typeface="DM Sans"/>
              </a:rPr>
              <a:t>Agenda</a:t>
            </a:r>
          </a:p>
        </p:txBody>
      </p:sp>
      <p:grpSp>
        <p:nvGrpSpPr>
          <p:cNvPr id="6" name="Group 6"/>
          <p:cNvGrpSpPr/>
          <p:nvPr/>
        </p:nvGrpSpPr>
        <p:grpSpPr>
          <a:xfrm>
            <a:off x="9596139" y="3510062"/>
            <a:ext cx="6827693" cy="885228"/>
            <a:chOff x="0" y="0"/>
            <a:chExt cx="9103591" cy="1180304"/>
          </a:xfrm>
        </p:grpSpPr>
        <p:grpSp>
          <p:nvGrpSpPr>
            <p:cNvPr id="7" name="Group 7"/>
            <p:cNvGrpSpPr/>
            <p:nvPr/>
          </p:nvGrpSpPr>
          <p:grpSpPr>
            <a:xfrm>
              <a:off x="0" y="0"/>
              <a:ext cx="8513439" cy="1180304"/>
              <a:chOff x="0" y="0"/>
              <a:chExt cx="2159891" cy="299447"/>
            </a:xfrm>
          </p:grpSpPr>
          <p:sp>
            <p:nvSpPr>
              <p:cNvPr id="8" name="Freeform 8"/>
              <p:cNvSpPr/>
              <p:nvPr/>
            </p:nvSpPr>
            <p:spPr>
              <a:xfrm>
                <a:off x="0" y="0"/>
                <a:ext cx="2159891" cy="299447"/>
              </a:xfrm>
              <a:custGeom>
                <a:avLst/>
                <a:gdLst/>
                <a:ahLst/>
                <a:cxnLst/>
                <a:rect l="l" t="t" r="r" b="b"/>
                <a:pathLst>
                  <a:path w="2159891" h="299447">
                    <a:moveTo>
                      <a:pt x="0" y="0"/>
                    </a:moveTo>
                    <a:lnTo>
                      <a:pt x="2159891" y="0"/>
                    </a:lnTo>
                    <a:lnTo>
                      <a:pt x="2159891" y="299447"/>
                    </a:lnTo>
                    <a:lnTo>
                      <a:pt x="0" y="299447"/>
                    </a:lnTo>
                    <a:close/>
                  </a:path>
                </a:pathLst>
              </a:custGeom>
              <a:solidFill>
                <a:srgbClr val="FDF8DB"/>
              </a:solidFill>
            </p:spPr>
          </p:sp>
        </p:grpSp>
        <p:grpSp>
          <p:nvGrpSpPr>
            <p:cNvPr id="9" name="Group 9"/>
            <p:cNvGrpSpPr/>
            <p:nvPr/>
          </p:nvGrpSpPr>
          <p:grpSpPr>
            <a:xfrm>
              <a:off x="7923287" y="0"/>
              <a:ext cx="1180304" cy="118030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8DB"/>
              </a:solidFill>
            </p:spPr>
          </p:sp>
        </p:grpSp>
      </p:grpSp>
      <p:grpSp>
        <p:nvGrpSpPr>
          <p:cNvPr id="11" name="Group 11"/>
          <p:cNvGrpSpPr/>
          <p:nvPr/>
        </p:nvGrpSpPr>
        <p:grpSpPr>
          <a:xfrm>
            <a:off x="9586614" y="2099864"/>
            <a:ext cx="6827693" cy="885228"/>
            <a:chOff x="0" y="0"/>
            <a:chExt cx="9103591" cy="1180304"/>
          </a:xfrm>
        </p:grpSpPr>
        <p:grpSp>
          <p:nvGrpSpPr>
            <p:cNvPr id="12" name="Group 12"/>
            <p:cNvGrpSpPr/>
            <p:nvPr/>
          </p:nvGrpSpPr>
          <p:grpSpPr>
            <a:xfrm>
              <a:off x="0" y="0"/>
              <a:ext cx="8513439" cy="1180304"/>
              <a:chOff x="0" y="0"/>
              <a:chExt cx="2159891" cy="299447"/>
            </a:xfrm>
          </p:grpSpPr>
          <p:sp>
            <p:nvSpPr>
              <p:cNvPr id="13" name="Freeform 13"/>
              <p:cNvSpPr/>
              <p:nvPr/>
            </p:nvSpPr>
            <p:spPr>
              <a:xfrm>
                <a:off x="0" y="0"/>
                <a:ext cx="2159891" cy="299447"/>
              </a:xfrm>
              <a:custGeom>
                <a:avLst/>
                <a:gdLst/>
                <a:ahLst/>
                <a:cxnLst/>
                <a:rect l="l" t="t" r="r" b="b"/>
                <a:pathLst>
                  <a:path w="2159891" h="299447">
                    <a:moveTo>
                      <a:pt x="0" y="0"/>
                    </a:moveTo>
                    <a:lnTo>
                      <a:pt x="2159891" y="0"/>
                    </a:lnTo>
                    <a:lnTo>
                      <a:pt x="2159891" y="299447"/>
                    </a:lnTo>
                    <a:lnTo>
                      <a:pt x="0" y="299447"/>
                    </a:lnTo>
                    <a:close/>
                  </a:path>
                </a:pathLst>
              </a:custGeom>
              <a:solidFill>
                <a:srgbClr val="FDF8DB"/>
              </a:solidFill>
            </p:spPr>
          </p:sp>
        </p:grpSp>
        <p:grpSp>
          <p:nvGrpSpPr>
            <p:cNvPr id="14" name="Group 14"/>
            <p:cNvGrpSpPr/>
            <p:nvPr/>
          </p:nvGrpSpPr>
          <p:grpSpPr>
            <a:xfrm>
              <a:off x="7923287" y="0"/>
              <a:ext cx="1180304" cy="1180304"/>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8DB"/>
              </a:solidFill>
            </p:spPr>
          </p:sp>
        </p:grpSp>
      </p:grpSp>
      <p:grpSp>
        <p:nvGrpSpPr>
          <p:cNvPr id="16" name="Group 16"/>
          <p:cNvGrpSpPr/>
          <p:nvPr/>
        </p:nvGrpSpPr>
        <p:grpSpPr>
          <a:xfrm>
            <a:off x="9596139" y="4877358"/>
            <a:ext cx="6827693" cy="885228"/>
            <a:chOff x="0" y="0"/>
            <a:chExt cx="9103591" cy="1180304"/>
          </a:xfrm>
        </p:grpSpPr>
        <p:grpSp>
          <p:nvGrpSpPr>
            <p:cNvPr id="17" name="Group 17"/>
            <p:cNvGrpSpPr/>
            <p:nvPr/>
          </p:nvGrpSpPr>
          <p:grpSpPr>
            <a:xfrm>
              <a:off x="0" y="0"/>
              <a:ext cx="8513439" cy="1180304"/>
              <a:chOff x="0" y="0"/>
              <a:chExt cx="2159891" cy="299447"/>
            </a:xfrm>
          </p:grpSpPr>
          <p:sp>
            <p:nvSpPr>
              <p:cNvPr id="18" name="Freeform 18"/>
              <p:cNvSpPr/>
              <p:nvPr/>
            </p:nvSpPr>
            <p:spPr>
              <a:xfrm>
                <a:off x="0" y="0"/>
                <a:ext cx="2159891" cy="299447"/>
              </a:xfrm>
              <a:custGeom>
                <a:avLst/>
                <a:gdLst/>
                <a:ahLst/>
                <a:cxnLst/>
                <a:rect l="l" t="t" r="r" b="b"/>
                <a:pathLst>
                  <a:path w="2159891" h="299447">
                    <a:moveTo>
                      <a:pt x="0" y="0"/>
                    </a:moveTo>
                    <a:lnTo>
                      <a:pt x="2159891" y="0"/>
                    </a:lnTo>
                    <a:lnTo>
                      <a:pt x="2159891" y="299447"/>
                    </a:lnTo>
                    <a:lnTo>
                      <a:pt x="0" y="299447"/>
                    </a:lnTo>
                    <a:close/>
                  </a:path>
                </a:pathLst>
              </a:custGeom>
              <a:solidFill>
                <a:srgbClr val="FDF8DB"/>
              </a:solidFill>
            </p:spPr>
          </p:sp>
        </p:grpSp>
        <p:grpSp>
          <p:nvGrpSpPr>
            <p:cNvPr id="19" name="Group 19"/>
            <p:cNvGrpSpPr/>
            <p:nvPr/>
          </p:nvGrpSpPr>
          <p:grpSpPr>
            <a:xfrm>
              <a:off x="7923287" y="0"/>
              <a:ext cx="1180304" cy="1180304"/>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8DB"/>
              </a:solidFill>
            </p:spPr>
          </p:sp>
        </p:grpSp>
      </p:grpSp>
      <p:grpSp>
        <p:nvGrpSpPr>
          <p:cNvPr id="21" name="Group 21"/>
          <p:cNvGrpSpPr/>
          <p:nvPr/>
        </p:nvGrpSpPr>
        <p:grpSpPr>
          <a:xfrm>
            <a:off x="9596139" y="6243209"/>
            <a:ext cx="6827693" cy="885228"/>
            <a:chOff x="0" y="0"/>
            <a:chExt cx="9103591" cy="1180304"/>
          </a:xfrm>
        </p:grpSpPr>
        <p:grpSp>
          <p:nvGrpSpPr>
            <p:cNvPr id="22" name="Group 22"/>
            <p:cNvGrpSpPr/>
            <p:nvPr/>
          </p:nvGrpSpPr>
          <p:grpSpPr>
            <a:xfrm>
              <a:off x="0" y="0"/>
              <a:ext cx="8513439" cy="1180304"/>
              <a:chOff x="0" y="0"/>
              <a:chExt cx="2159891" cy="299447"/>
            </a:xfrm>
          </p:grpSpPr>
          <p:sp>
            <p:nvSpPr>
              <p:cNvPr id="23" name="Freeform 23"/>
              <p:cNvSpPr/>
              <p:nvPr/>
            </p:nvSpPr>
            <p:spPr>
              <a:xfrm>
                <a:off x="0" y="0"/>
                <a:ext cx="2159891" cy="299447"/>
              </a:xfrm>
              <a:custGeom>
                <a:avLst/>
                <a:gdLst/>
                <a:ahLst/>
                <a:cxnLst/>
                <a:rect l="l" t="t" r="r" b="b"/>
                <a:pathLst>
                  <a:path w="2159891" h="299447">
                    <a:moveTo>
                      <a:pt x="0" y="0"/>
                    </a:moveTo>
                    <a:lnTo>
                      <a:pt x="2159891" y="0"/>
                    </a:lnTo>
                    <a:lnTo>
                      <a:pt x="2159891" y="299447"/>
                    </a:lnTo>
                    <a:lnTo>
                      <a:pt x="0" y="299447"/>
                    </a:lnTo>
                    <a:close/>
                  </a:path>
                </a:pathLst>
              </a:custGeom>
              <a:solidFill>
                <a:srgbClr val="FDF8DB"/>
              </a:solidFill>
            </p:spPr>
          </p:sp>
        </p:grpSp>
        <p:grpSp>
          <p:nvGrpSpPr>
            <p:cNvPr id="24" name="Group 24"/>
            <p:cNvGrpSpPr/>
            <p:nvPr/>
          </p:nvGrpSpPr>
          <p:grpSpPr>
            <a:xfrm>
              <a:off x="7923287" y="0"/>
              <a:ext cx="1180304" cy="1180304"/>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8DB"/>
              </a:solidFill>
            </p:spPr>
          </p:sp>
        </p:grpSp>
      </p:grpSp>
      <p:grpSp>
        <p:nvGrpSpPr>
          <p:cNvPr id="26" name="Group 26"/>
          <p:cNvGrpSpPr/>
          <p:nvPr/>
        </p:nvGrpSpPr>
        <p:grpSpPr>
          <a:xfrm>
            <a:off x="9144000" y="2099864"/>
            <a:ext cx="885228" cy="885228"/>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500"/>
            </a:solidFill>
          </p:spPr>
        </p:sp>
      </p:grpSp>
      <p:grpSp>
        <p:nvGrpSpPr>
          <p:cNvPr id="28" name="Group 28"/>
          <p:cNvGrpSpPr/>
          <p:nvPr/>
        </p:nvGrpSpPr>
        <p:grpSpPr>
          <a:xfrm>
            <a:off x="9153525" y="4877148"/>
            <a:ext cx="885228" cy="885228"/>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500"/>
            </a:solidFill>
          </p:spPr>
        </p:sp>
      </p:grpSp>
      <p:grpSp>
        <p:nvGrpSpPr>
          <p:cNvPr id="30" name="Group 30"/>
          <p:cNvGrpSpPr/>
          <p:nvPr/>
        </p:nvGrpSpPr>
        <p:grpSpPr>
          <a:xfrm>
            <a:off x="9144000" y="3510062"/>
            <a:ext cx="885228" cy="885228"/>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500"/>
            </a:solidFill>
          </p:spPr>
        </p:sp>
      </p:grpSp>
      <p:grpSp>
        <p:nvGrpSpPr>
          <p:cNvPr id="32" name="Group 32"/>
          <p:cNvGrpSpPr/>
          <p:nvPr/>
        </p:nvGrpSpPr>
        <p:grpSpPr>
          <a:xfrm>
            <a:off x="9144000" y="6243209"/>
            <a:ext cx="885228" cy="885228"/>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500"/>
            </a:solidFill>
          </p:spPr>
        </p:sp>
      </p:grpSp>
      <p:sp>
        <p:nvSpPr>
          <p:cNvPr id="34" name="TextBox 34"/>
          <p:cNvSpPr txBox="1"/>
          <p:nvPr/>
        </p:nvSpPr>
        <p:spPr>
          <a:xfrm>
            <a:off x="10275102" y="2216616"/>
            <a:ext cx="5226253" cy="546312"/>
          </a:xfrm>
          <a:prstGeom prst="rect">
            <a:avLst/>
          </a:prstGeom>
        </p:spPr>
        <p:txBody>
          <a:bodyPr lIns="0" tIns="0" rIns="0" bIns="0" rtlCol="0" anchor="t">
            <a:spAutoFit/>
          </a:bodyPr>
          <a:lstStyle/>
          <a:p>
            <a:pPr marL="0" lvl="0" indent="0" algn="l">
              <a:lnSpc>
                <a:spcPts val="4480"/>
              </a:lnSpc>
              <a:spcBef>
                <a:spcPct val="0"/>
              </a:spcBef>
            </a:pPr>
            <a:r>
              <a:rPr lang="en-US" sz="3200" u="none">
                <a:solidFill>
                  <a:srgbClr val="000000"/>
                </a:solidFill>
                <a:latin typeface="DM Sans"/>
              </a:rPr>
              <a:t>Introduction</a:t>
            </a:r>
          </a:p>
        </p:txBody>
      </p:sp>
      <p:sp>
        <p:nvSpPr>
          <p:cNvPr id="35" name="TextBox 35"/>
          <p:cNvSpPr txBox="1"/>
          <p:nvPr/>
        </p:nvSpPr>
        <p:spPr>
          <a:xfrm>
            <a:off x="10275102" y="3646182"/>
            <a:ext cx="6051602" cy="546312"/>
          </a:xfrm>
          <a:prstGeom prst="rect">
            <a:avLst/>
          </a:prstGeom>
        </p:spPr>
        <p:txBody>
          <a:bodyPr lIns="0" tIns="0" rIns="0" bIns="0" rtlCol="0" anchor="t">
            <a:spAutoFit/>
          </a:bodyPr>
          <a:lstStyle/>
          <a:p>
            <a:pPr marL="0" lvl="0" indent="0" algn="l">
              <a:lnSpc>
                <a:spcPts val="4480"/>
              </a:lnSpc>
              <a:spcBef>
                <a:spcPct val="0"/>
              </a:spcBef>
            </a:pPr>
            <a:r>
              <a:rPr lang="en-US" sz="3200">
                <a:solidFill>
                  <a:srgbClr val="000000"/>
                </a:solidFill>
                <a:latin typeface="DM Sans"/>
              </a:rPr>
              <a:t>Campaign overview</a:t>
            </a:r>
          </a:p>
        </p:txBody>
      </p:sp>
      <p:sp>
        <p:nvSpPr>
          <p:cNvPr id="36" name="TextBox 36"/>
          <p:cNvSpPr txBox="1"/>
          <p:nvPr/>
        </p:nvSpPr>
        <p:spPr>
          <a:xfrm>
            <a:off x="10284627" y="4993899"/>
            <a:ext cx="5226253" cy="546312"/>
          </a:xfrm>
          <a:prstGeom prst="rect">
            <a:avLst/>
          </a:prstGeom>
        </p:spPr>
        <p:txBody>
          <a:bodyPr lIns="0" tIns="0" rIns="0" bIns="0" rtlCol="0" anchor="t">
            <a:spAutoFit/>
          </a:bodyPr>
          <a:lstStyle/>
          <a:p>
            <a:pPr marL="0" lvl="0" indent="0" algn="l">
              <a:lnSpc>
                <a:spcPts val="4480"/>
              </a:lnSpc>
              <a:spcBef>
                <a:spcPct val="0"/>
              </a:spcBef>
            </a:pPr>
            <a:r>
              <a:rPr lang="en-US" sz="3200">
                <a:solidFill>
                  <a:srgbClr val="000000"/>
                </a:solidFill>
                <a:latin typeface="DM Sans"/>
              </a:rPr>
              <a:t>YouGov data</a:t>
            </a:r>
          </a:p>
        </p:txBody>
      </p:sp>
      <p:sp>
        <p:nvSpPr>
          <p:cNvPr id="37" name="TextBox 37"/>
          <p:cNvSpPr txBox="1"/>
          <p:nvPr/>
        </p:nvSpPr>
        <p:spPr>
          <a:xfrm>
            <a:off x="10275102" y="6359960"/>
            <a:ext cx="5391790" cy="546312"/>
          </a:xfrm>
          <a:prstGeom prst="rect">
            <a:avLst/>
          </a:prstGeom>
        </p:spPr>
        <p:txBody>
          <a:bodyPr lIns="0" tIns="0" rIns="0" bIns="0" rtlCol="0" anchor="t">
            <a:spAutoFit/>
          </a:bodyPr>
          <a:lstStyle/>
          <a:p>
            <a:pPr marL="0" lvl="0" indent="0" algn="l">
              <a:lnSpc>
                <a:spcPts val="4480"/>
              </a:lnSpc>
              <a:spcBef>
                <a:spcPct val="0"/>
              </a:spcBef>
            </a:pPr>
            <a:r>
              <a:rPr lang="en-US" sz="3200">
                <a:solidFill>
                  <a:srgbClr val="000000"/>
                </a:solidFill>
                <a:latin typeface="DM Sans"/>
              </a:rPr>
              <a:t>Themes</a:t>
            </a:r>
          </a:p>
        </p:txBody>
      </p:sp>
      <p:sp>
        <p:nvSpPr>
          <p:cNvPr id="38" name="TextBox 38"/>
          <p:cNvSpPr txBox="1"/>
          <p:nvPr/>
        </p:nvSpPr>
        <p:spPr>
          <a:xfrm>
            <a:off x="9379481" y="2321391"/>
            <a:ext cx="433316" cy="499325"/>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1</a:t>
            </a:r>
          </a:p>
        </p:txBody>
      </p:sp>
      <p:sp>
        <p:nvSpPr>
          <p:cNvPr id="39" name="TextBox 39"/>
          <p:cNvSpPr txBox="1"/>
          <p:nvPr/>
        </p:nvSpPr>
        <p:spPr>
          <a:xfrm>
            <a:off x="9389006" y="5098674"/>
            <a:ext cx="433316" cy="499325"/>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3</a:t>
            </a:r>
          </a:p>
        </p:txBody>
      </p:sp>
      <p:sp>
        <p:nvSpPr>
          <p:cNvPr id="40" name="TextBox 40"/>
          <p:cNvSpPr txBox="1"/>
          <p:nvPr/>
        </p:nvSpPr>
        <p:spPr>
          <a:xfrm>
            <a:off x="9379481" y="3731588"/>
            <a:ext cx="433316" cy="499325"/>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2</a:t>
            </a:r>
          </a:p>
        </p:txBody>
      </p:sp>
      <p:sp>
        <p:nvSpPr>
          <p:cNvPr id="41" name="TextBox 41"/>
          <p:cNvSpPr txBox="1"/>
          <p:nvPr/>
        </p:nvSpPr>
        <p:spPr>
          <a:xfrm>
            <a:off x="9379481" y="6464735"/>
            <a:ext cx="433316" cy="499325"/>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4</a:t>
            </a:r>
          </a:p>
        </p:txBody>
      </p:sp>
      <p:grpSp>
        <p:nvGrpSpPr>
          <p:cNvPr id="42" name="Group 42"/>
          <p:cNvGrpSpPr/>
          <p:nvPr/>
        </p:nvGrpSpPr>
        <p:grpSpPr>
          <a:xfrm>
            <a:off x="9605664" y="7569205"/>
            <a:ext cx="6827693" cy="885228"/>
            <a:chOff x="0" y="0"/>
            <a:chExt cx="9103591" cy="1180304"/>
          </a:xfrm>
        </p:grpSpPr>
        <p:grpSp>
          <p:nvGrpSpPr>
            <p:cNvPr id="43" name="Group 43"/>
            <p:cNvGrpSpPr/>
            <p:nvPr/>
          </p:nvGrpSpPr>
          <p:grpSpPr>
            <a:xfrm>
              <a:off x="0" y="0"/>
              <a:ext cx="8513439" cy="1180304"/>
              <a:chOff x="0" y="0"/>
              <a:chExt cx="2159891" cy="299447"/>
            </a:xfrm>
          </p:grpSpPr>
          <p:sp>
            <p:nvSpPr>
              <p:cNvPr id="44" name="Freeform 44"/>
              <p:cNvSpPr/>
              <p:nvPr/>
            </p:nvSpPr>
            <p:spPr>
              <a:xfrm>
                <a:off x="0" y="0"/>
                <a:ext cx="2159891" cy="299447"/>
              </a:xfrm>
              <a:custGeom>
                <a:avLst/>
                <a:gdLst/>
                <a:ahLst/>
                <a:cxnLst/>
                <a:rect l="l" t="t" r="r" b="b"/>
                <a:pathLst>
                  <a:path w="2159891" h="299447">
                    <a:moveTo>
                      <a:pt x="0" y="0"/>
                    </a:moveTo>
                    <a:lnTo>
                      <a:pt x="2159891" y="0"/>
                    </a:lnTo>
                    <a:lnTo>
                      <a:pt x="2159891" y="299447"/>
                    </a:lnTo>
                    <a:lnTo>
                      <a:pt x="0" y="299447"/>
                    </a:lnTo>
                    <a:close/>
                  </a:path>
                </a:pathLst>
              </a:custGeom>
              <a:solidFill>
                <a:srgbClr val="FDF8DB"/>
              </a:solidFill>
            </p:spPr>
          </p:sp>
        </p:grpSp>
        <p:grpSp>
          <p:nvGrpSpPr>
            <p:cNvPr id="45" name="Group 45"/>
            <p:cNvGrpSpPr/>
            <p:nvPr/>
          </p:nvGrpSpPr>
          <p:grpSpPr>
            <a:xfrm>
              <a:off x="7923287" y="0"/>
              <a:ext cx="1180304" cy="1180304"/>
              <a:chOff x="0" y="0"/>
              <a:chExt cx="6350000" cy="6350000"/>
            </a:xfrm>
          </p:grpSpPr>
          <p:sp>
            <p:nvSpPr>
              <p:cNvPr id="46" name="Freeform 4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8DB"/>
              </a:solidFill>
            </p:spPr>
          </p:sp>
        </p:grpSp>
      </p:grpSp>
      <p:grpSp>
        <p:nvGrpSpPr>
          <p:cNvPr id="47" name="Group 47"/>
          <p:cNvGrpSpPr/>
          <p:nvPr/>
        </p:nvGrpSpPr>
        <p:grpSpPr>
          <a:xfrm>
            <a:off x="9153525" y="7569205"/>
            <a:ext cx="885228" cy="885228"/>
            <a:chOff x="0" y="0"/>
            <a:chExt cx="6350000" cy="6350000"/>
          </a:xfrm>
        </p:grpSpPr>
        <p:sp>
          <p:nvSpPr>
            <p:cNvPr id="48" name="Freeform 4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500"/>
            </a:solidFill>
          </p:spPr>
        </p:sp>
      </p:grpSp>
      <p:sp>
        <p:nvSpPr>
          <p:cNvPr id="49" name="TextBox 49"/>
          <p:cNvSpPr txBox="1"/>
          <p:nvPr/>
        </p:nvSpPr>
        <p:spPr>
          <a:xfrm>
            <a:off x="10284627" y="7685956"/>
            <a:ext cx="5391790" cy="546312"/>
          </a:xfrm>
          <a:prstGeom prst="rect">
            <a:avLst/>
          </a:prstGeom>
        </p:spPr>
        <p:txBody>
          <a:bodyPr lIns="0" tIns="0" rIns="0" bIns="0" rtlCol="0" anchor="t">
            <a:spAutoFit/>
          </a:bodyPr>
          <a:lstStyle/>
          <a:p>
            <a:pPr marL="0" lvl="0" indent="0" algn="l">
              <a:lnSpc>
                <a:spcPts val="4480"/>
              </a:lnSpc>
              <a:spcBef>
                <a:spcPct val="0"/>
              </a:spcBef>
            </a:pPr>
            <a:r>
              <a:rPr lang="en-US" sz="3200">
                <a:solidFill>
                  <a:srgbClr val="000000"/>
                </a:solidFill>
                <a:latin typeface="DM Sans"/>
              </a:rPr>
              <a:t>Discussion</a:t>
            </a:r>
          </a:p>
        </p:txBody>
      </p:sp>
      <p:sp>
        <p:nvSpPr>
          <p:cNvPr id="50" name="TextBox 50"/>
          <p:cNvSpPr txBox="1"/>
          <p:nvPr/>
        </p:nvSpPr>
        <p:spPr>
          <a:xfrm>
            <a:off x="9389006" y="7790731"/>
            <a:ext cx="433316" cy="499325"/>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98EF1A-8E00-4898-9EF8-40166BC1B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57" y="0"/>
            <a:ext cx="18409516" cy="10287000"/>
          </a:xfrm>
          <a:prstGeom prst="rect">
            <a:avLst/>
          </a:prstGeom>
        </p:spPr>
      </p:pic>
    </p:spTree>
    <p:extLst>
      <p:ext uri="{BB962C8B-B14F-4D97-AF65-F5344CB8AC3E}">
        <p14:creationId xmlns:p14="http://schemas.microsoft.com/office/powerpoint/2010/main" val="2594562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70" name="Google Shape;270;p22"/>
          <p:cNvSpPr txBox="1">
            <a:spLocks noGrp="1"/>
          </p:cNvSpPr>
          <p:nvPr>
            <p:ph type="title"/>
          </p:nvPr>
        </p:nvSpPr>
        <p:spPr>
          <a:prstGeom prst="rect">
            <a:avLst/>
          </a:prstGeom>
          <a:noFill/>
          <a:ln>
            <a:noFill/>
          </a:ln>
        </p:spPr>
        <p:txBody>
          <a:bodyPr spcFirstLastPara="1" vert="horz" wrap="square" lIns="182850" tIns="182850" rIns="182850" bIns="182850" rtlCol="0" anchor="ctr" anchorCtr="0">
            <a:noAutofit/>
          </a:bodyPr>
          <a:lstStyle/>
          <a:p>
            <a:r>
              <a:rPr lang="en-GB" dirty="0"/>
              <a:t>On-site behaviour and user flow</a:t>
            </a:r>
          </a:p>
        </p:txBody>
      </p:sp>
      <p:sp>
        <p:nvSpPr>
          <p:cNvPr id="7" name="TextBox 6">
            <a:extLst>
              <a:ext uri="{FF2B5EF4-FFF2-40B4-BE49-F238E27FC236}">
                <a16:creationId xmlns:a16="http://schemas.microsoft.com/office/drawing/2014/main" id="{39F83BE0-696F-0942-B738-DFCEF053F218}"/>
              </a:ext>
            </a:extLst>
          </p:cNvPr>
          <p:cNvSpPr txBox="1"/>
          <p:nvPr/>
        </p:nvSpPr>
        <p:spPr>
          <a:xfrm>
            <a:off x="15737303" y="9917669"/>
            <a:ext cx="2550698" cy="323165"/>
          </a:xfrm>
          <a:prstGeom prst="rect">
            <a:avLst/>
          </a:prstGeom>
          <a:noFill/>
        </p:spPr>
        <p:txBody>
          <a:bodyPr wrap="none" rtlCol="0">
            <a:spAutoFit/>
          </a:bodyPr>
          <a:lstStyle/>
          <a:p>
            <a:pPr algn="r" defTabSz="1371600"/>
            <a:r>
              <a:rPr lang="en-GB" sz="1500" dirty="0">
                <a:solidFill>
                  <a:srgbClr val="000000"/>
                </a:solidFill>
                <a:latin typeface="Avenir Book" panose="02000503020000020003" pitchFamily="2" charset="0"/>
              </a:rPr>
              <a:t>Source: Google Analytics; MIQ</a:t>
            </a:r>
          </a:p>
        </p:txBody>
      </p:sp>
      <p:sp>
        <p:nvSpPr>
          <p:cNvPr id="17" name="Rectangle 16">
            <a:extLst>
              <a:ext uri="{FF2B5EF4-FFF2-40B4-BE49-F238E27FC236}">
                <a16:creationId xmlns:a16="http://schemas.microsoft.com/office/drawing/2014/main" id="{B20C74D2-03BF-F243-83FE-6E58F5502541}"/>
              </a:ext>
            </a:extLst>
          </p:cNvPr>
          <p:cNvSpPr/>
          <p:nvPr/>
        </p:nvSpPr>
        <p:spPr>
          <a:xfrm>
            <a:off x="3830557" y="6807980"/>
            <a:ext cx="2465615" cy="506186"/>
          </a:xfrm>
          <a:prstGeom prst="rect">
            <a:avLst/>
          </a:prstGeom>
          <a:solidFill>
            <a:schemeClr val="accent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Shared Experiences</a:t>
            </a:r>
          </a:p>
        </p:txBody>
      </p:sp>
      <p:sp>
        <p:nvSpPr>
          <p:cNvPr id="18" name="Rectangle 17">
            <a:extLst>
              <a:ext uri="{FF2B5EF4-FFF2-40B4-BE49-F238E27FC236}">
                <a16:creationId xmlns:a16="http://schemas.microsoft.com/office/drawing/2014/main" id="{5404A4DA-DD0F-C74B-9510-1EE0069F797A}"/>
              </a:ext>
            </a:extLst>
          </p:cNvPr>
          <p:cNvSpPr/>
          <p:nvPr/>
        </p:nvSpPr>
        <p:spPr>
          <a:xfrm>
            <a:off x="3830555" y="7602041"/>
            <a:ext cx="2465615" cy="506186"/>
          </a:xfrm>
          <a:prstGeom prst="rect">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History &amp; Culture</a:t>
            </a:r>
          </a:p>
        </p:txBody>
      </p:sp>
      <p:sp>
        <p:nvSpPr>
          <p:cNvPr id="19" name="Rectangle 18">
            <a:extLst>
              <a:ext uri="{FF2B5EF4-FFF2-40B4-BE49-F238E27FC236}">
                <a16:creationId xmlns:a16="http://schemas.microsoft.com/office/drawing/2014/main" id="{B2EC1DF1-9662-7946-BB4E-4B73E87AF225}"/>
              </a:ext>
            </a:extLst>
          </p:cNvPr>
          <p:cNvSpPr/>
          <p:nvPr/>
        </p:nvSpPr>
        <p:spPr>
          <a:xfrm>
            <a:off x="3830555" y="8396102"/>
            <a:ext cx="2465615" cy="506186"/>
          </a:xfrm>
          <a:prstGeom prst="rect">
            <a:avLst/>
          </a:prstGeom>
          <a:solidFill>
            <a:schemeClr val="accent3"/>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Health &amp; Wellbeing</a:t>
            </a:r>
          </a:p>
        </p:txBody>
      </p:sp>
      <p:sp>
        <p:nvSpPr>
          <p:cNvPr id="31" name="Rectangle 30">
            <a:extLst>
              <a:ext uri="{FF2B5EF4-FFF2-40B4-BE49-F238E27FC236}">
                <a16:creationId xmlns:a16="http://schemas.microsoft.com/office/drawing/2014/main" id="{38A838A6-D523-4742-8875-C501A6020967}"/>
              </a:ext>
            </a:extLst>
          </p:cNvPr>
          <p:cNvSpPr/>
          <p:nvPr/>
        </p:nvSpPr>
        <p:spPr>
          <a:xfrm>
            <a:off x="3830554" y="9186989"/>
            <a:ext cx="2465615" cy="506186"/>
          </a:xfrm>
          <a:prstGeom prst="rect">
            <a:avLst/>
          </a:prstGeom>
          <a:solidFill>
            <a:schemeClr val="accent5"/>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Creative Experiences</a:t>
            </a:r>
          </a:p>
        </p:txBody>
      </p:sp>
      <p:sp>
        <p:nvSpPr>
          <p:cNvPr id="34" name="TextBox 33">
            <a:extLst>
              <a:ext uri="{FF2B5EF4-FFF2-40B4-BE49-F238E27FC236}">
                <a16:creationId xmlns:a16="http://schemas.microsoft.com/office/drawing/2014/main" id="{6A13E278-D92A-AC4D-80D1-EA7C1DD03D30}"/>
              </a:ext>
            </a:extLst>
          </p:cNvPr>
          <p:cNvSpPr txBox="1"/>
          <p:nvPr/>
        </p:nvSpPr>
        <p:spPr>
          <a:xfrm>
            <a:off x="577555" y="5064478"/>
            <a:ext cx="5718614" cy="1384995"/>
          </a:xfrm>
          <a:prstGeom prst="rect">
            <a:avLst/>
          </a:prstGeom>
          <a:noFill/>
        </p:spPr>
        <p:txBody>
          <a:bodyPr wrap="square" rtlCol="0">
            <a:spAutoFit/>
          </a:bodyPr>
          <a:lstStyle/>
          <a:p>
            <a:pPr defTabSz="1371486">
              <a:defRPr/>
            </a:pPr>
            <a:r>
              <a:rPr lang="en-US" sz="2100" dirty="0">
                <a:solidFill>
                  <a:srgbClr val="2B0030"/>
                </a:solidFill>
                <a:latin typeface="Avenir Book" panose="02000503020000020003" pitchFamily="2" charset="0"/>
              </a:rPr>
              <a:t>The landing page of this theme - </a:t>
            </a:r>
            <a:r>
              <a:rPr lang="en-IN" sz="2100" b="1" dirty="0" err="1">
                <a:solidFill>
                  <a:srgbClr val="000000"/>
                </a:solidFill>
                <a:latin typeface="Avenir Book" panose="02000503020000020003" pitchFamily="2" charset="0"/>
              </a:rPr>
              <a:t>www.visitkent.co.uk</a:t>
            </a:r>
            <a:r>
              <a:rPr lang="en-IN" sz="2100" b="1" dirty="0">
                <a:solidFill>
                  <a:srgbClr val="000000"/>
                </a:solidFill>
                <a:latin typeface="Avenir Book" panose="02000503020000020003" pitchFamily="2" charset="0"/>
              </a:rPr>
              <a:t>/visit-</a:t>
            </a:r>
            <a:r>
              <a:rPr lang="en-IN" sz="2100" b="1" dirty="0" err="1">
                <a:solidFill>
                  <a:srgbClr val="000000"/>
                </a:solidFill>
                <a:latin typeface="Avenir Book" panose="02000503020000020003" pitchFamily="2" charset="0"/>
              </a:rPr>
              <a:t>kent</a:t>
            </a:r>
            <a:r>
              <a:rPr lang="en-IN" sz="2100" b="1" dirty="0">
                <a:solidFill>
                  <a:srgbClr val="000000"/>
                </a:solidFill>
                <a:latin typeface="Avenir Book" panose="02000503020000020003" pitchFamily="2" charset="0"/>
              </a:rPr>
              <a:t>-blog/experience-food-and-drink</a:t>
            </a:r>
            <a:r>
              <a:rPr lang="en-IN" sz="2100" dirty="0">
                <a:solidFill>
                  <a:srgbClr val="2B0030"/>
                </a:solidFill>
                <a:latin typeface="Avenir Book" panose="02000503020000020003" pitchFamily="2" charset="0"/>
              </a:rPr>
              <a:t> </a:t>
            </a:r>
            <a:r>
              <a:rPr lang="en-US" sz="2100" dirty="0">
                <a:solidFill>
                  <a:srgbClr val="2B0030"/>
                </a:solidFill>
                <a:latin typeface="Avenir Book" panose="02000503020000020003" pitchFamily="2" charset="0"/>
              </a:rPr>
              <a:t> had a drop off rate of 38% with the users not going any further on the website.</a:t>
            </a:r>
            <a:endParaRPr lang="en-IN" sz="2100" dirty="0">
              <a:solidFill>
                <a:srgbClr val="2B0030"/>
              </a:solidFill>
              <a:latin typeface="Avenir Book" panose="02000503020000020003" pitchFamily="2" charset="0"/>
            </a:endParaRPr>
          </a:p>
        </p:txBody>
      </p:sp>
      <p:graphicFrame>
        <p:nvGraphicFramePr>
          <p:cNvPr id="35" name="Table 34">
            <a:extLst>
              <a:ext uri="{FF2B5EF4-FFF2-40B4-BE49-F238E27FC236}">
                <a16:creationId xmlns:a16="http://schemas.microsoft.com/office/drawing/2014/main" id="{1ED79FCE-366F-8745-A1FB-A5A423A7A6EA}"/>
              </a:ext>
            </a:extLst>
          </p:cNvPr>
          <p:cNvGraphicFramePr>
            <a:graphicFrameLocks noGrp="1"/>
          </p:cNvGraphicFramePr>
          <p:nvPr/>
        </p:nvGraphicFramePr>
        <p:xfrm>
          <a:off x="6708007" y="5204587"/>
          <a:ext cx="11073917" cy="4476491"/>
        </p:xfrm>
        <a:graphic>
          <a:graphicData uri="http://schemas.openxmlformats.org/drawingml/2006/table">
            <a:tbl>
              <a:tblPr firstRow="1" bandRow="1">
                <a:tableStyleId>{0E3FDE45-AF77-4B5C-9715-49D594BDF05E}</a:tableStyleId>
              </a:tblPr>
              <a:tblGrid>
                <a:gridCol w="8392775">
                  <a:extLst>
                    <a:ext uri="{9D8B030D-6E8A-4147-A177-3AD203B41FA5}">
                      <a16:colId xmlns:a16="http://schemas.microsoft.com/office/drawing/2014/main" val="530153510"/>
                    </a:ext>
                  </a:extLst>
                </a:gridCol>
                <a:gridCol w="2681142">
                  <a:extLst>
                    <a:ext uri="{9D8B030D-6E8A-4147-A177-3AD203B41FA5}">
                      <a16:colId xmlns:a16="http://schemas.microsoft.com/office/drawing/2014/main" val="577910186"/>
                    </a:ext>
                  </a:extLst>
                </a:gridCol>
              </a:tblGrid>
              <a:tr h="476861">
                <a:tc>
                  <a:txBody>
                    <a:bodyPr/>
                    <a:lstStyle/>
                    <a:p>
                      <a:pPr algn="ctr"/>
                      <a:r>
                        <a:rPr lang="en-US" sz="2100" b="0" i="0" dirty="0">
                          <a:latin typeface="Avenir Book" panose="02000503020000020003" pitchFamily="2" charset="0"/>
                        </a:rPr>
                        <a:t>Subdomain URL</a:t>
                      </a:r>
                      <a:endParaRPr lang="en-US" sz="2100" b="0" i="0" dirty="0">
                        <a:solidFill>
                          <a:schemeClr val="bg1"/>
                        </a:solidFill>
                        <a:latin typeface="Avenir Book" panose="02000503020000020003" pitchFamily="2" charset="0"/>
                      </a:endParaRPr>
                    </a:p>
                  </a:txBody>
                  <a:tcPr marL="137139" marR="137139" marT="68570" marB="68570" anchor="ctr"/>
                </a:tc>
                <a:tc>
                  <a:txBody>
                    <a:bodyPr/>
                    <a:lstStyle/>
                    <a:p>
                      <a:pPr algn="ctr"/>
                      <a:r>
                        <a:rPr lang="en-GB" sz="2100" b="0" i="0" dirty="0">
                          <a:latin typeface="Avenir Book" panose="02000503020000020003" pitchFamily="2" charset="0"/>
                        </a:rPr>
                        <a:t>User Share</a:t>
                      </a:r>
                      <a:endParaRPr lang="en-GB" sz="2100" b="0" i="0" dirty="0">
                        <a:solidFill>
                          <a:schemeClr val="bg1"/>
                        </a:solidFill>
                        <a:latin typeface="Avenir Book" panose="02000503020000020003" pitchFamily="2" charset="0"/>
                      </a:endParaRPr>
                    </a:p>
                  </a:txBody>
                  <a:tcPr marL="137139" marR="137139" marT="68570" marB="68570" anchor="ctr"/>
                </a:tc>
                <a:extLst>
                  <a:ext uri="{0D108BD9-81ED-4DB2-BD59-A6C34878D82A}">
                    <a16:rowId xmlns:a16="http://schemas.microsoft.com/office/drawing/2014/main" val="1890338653"/>
                  </a:ext>
                </a:extLst>
              </a:tr>
              <a:tr h="666605">
                <a:tc>
                  <a:txBody>
                    <a:bodyPr/>
                    <a:lstStyle/>
                    <a:p>
                      <a:pPr algn="l" fontAlgn="b"/>
                      <a:r>
                        <a:rPr lang="en-IN" sz="2100" b="0" i="0" u="none" strike="noStrike" dirty="0">
                          <a:effectLst/>
                          <a:latin typeface="Avenir Book" panose="02000503020000020003" pitchFamily="2" charset="0"/>
                        </a:rPr>
                        <a:t>www.visitkent.co.uk/visit-kent-blog/shared-experiences</a:t>
                      </a:r>
                      <a:endParaRPr lang="en-IN" sz="2100" b="0" i="0" u="none" strike="noStrike" dirty="0">
                        <a:solidFill>
                          <a:srgbClr val="000000"/>
                        </a:solidFill>
                        <a:effectLst/>
                        <a:latin typeface="Avenir Book" panose="02000503020000020003" pitchFamily="2" charset="0"/>
                      </a:endParaRPr>
                    </a:p>
                  </a:txBody>
                  <a:tcPr marL="14285" marR="14285" marT="14285" marB="0" anchor="ctr"/>
                </a:tc>
                <a:tc>
                  <a:txBody>
                    <a:bodyPr/>
                    <a:lstStyle/>
                    <a:p>
                      <a:pPr algn="ctr" fontAlgn="b"/>
                      <a:r>
                        <a:rPr lang="en-IN" sz="2100" b="0" i="0" u="none" strike="noStrike" dirty="0">
                          <a:effectLst/>
                          <a:latin typeface="Avenir Book" panose="02000503020000020003" pitchFamily="2" charset="0"/>
                        </a:rPr>
                        <a:t>4.77%</a:t>
                      </a:r>
                      <a:endParaRPr lang="en-IN" sz="2100" b="0" i="0" u="none" strike="noStrike" dirty="0">
                        <a:solidFill>
                          <a:srgbClr val="000000"/>
                        </a:solidFill>
                        <a:effectLst/>
                        <a:latin typeface="Avenir Book" panose="02000503020000020003" pitchFamily="2" charset="0"/>
                      </a:endParaRPr>
                    </a:p>
                  </a:txBody>
                  <a:tcPr marL="14285" marR="14285" marT="14285" marB="0" anchor="ctr"/>
                </a:tc>
                <a:extLst>
                  <a:ext uri="{0D108BD9-81ED-4DB2-BD59-A6C34878D82A}">
                    <a16:rowId xmlns:a16="http://schemas.microsoft.com/office/drawing/2014/main" val="2642705269"/>
                  </a:ext>
                </a:extLst>
              </a:tr>
              <a:tr h="666605">
                <a:tc>
                  <a:txBody>
                    <a:bodyPr/>
                    <a:lstStyle/>
                    <a:p>
                      <a:pPr algn="l" fontAlgn="b"/>
                      <a:r>
                        <a:rPr lang="en-IN" sz="2100" b="0" i="0" u="none" strike="noStrike" dirty="0">
                          <a:effectLst/>
                          <a:latin typeface="Avenir Book" panose="02000503020000020003" pitchFamily="2" charset="0"/>
                        </a:rPr>
                        <a:t>www.visitkent.co.uk/visit-kent-blog/experience-health-and-wellbeing</a:t>
                      </a:r>
                      <a:endParaRPr lang="en-IN" sz="2100" b="0" i="0" u="none" strike="noStrike" dirty="0">
                        <a:solidFill>
                          <a:srgbClr val="000000"/>
                        </a:solidFill>
                        <a:effectLst/>
                        <a:latin typeface="Avenir Book" panose="02000503020000020003" pitchFamily="2" charset="0"/>
                      </a:endParaRPr>
                    </a:p>
                  </a:txBody>
                  <a:tcPr marL="14285" marR="14285" marT="14285" marB="0" anchor="ctr"/>
                </a:tc>
                <a:tc>
                  <a:txBody>
                    <a:bodyPr/>
                    <a:lstStyle/>
                    <a:p>
                      <a:pPr algn="ctr" fontAlgn="b"/>
                      <a:r>
                        <a:rPr lang="en-IN" sz="2100" b="0" i="0" u="none" strike="noStrike" dirty="0">
                          <a:effectLst/>
                          <a:latin typeface="Avenir Book" panose="02000503020000020003" pitchFamily="2" charset="0"/>
                        </a:rPr>
                        <a:t>3.36%</a:t>
                      </a:r>
                      <a:endParaRPr lang="en-IN" sz="2100" b="0" i="0" u="none" strike="noStrike" dirty="0">
                        <a:solidFill>
                          <a:srgbClr val="000000"/>
                        </a:solidFill>
                        <a:effectLst/>
                        <a:latin typeface="Avenir Book" panose="02000503020000020003" pitchFamily="2" charset="0"/>
                      </a:endParaRPr>
                    </a:p>
                  </a:txBody>
                  <a:tcPr marL="14285" marR="14285" marT="14285" marB="0" anchor="ctr"/>
                </a:tc>
                <a:extLst>
                  <a:ext uri="{0D108BD9-81ED-4DB2-BD59-A6C34878D82A}">
                    <a16:rowId xmlns:a16="http://schemas.microsoft.com/office/drawing/2014/main" val="2411358651"/>
                  </a:ext>
                </a:extLst>
              </a:tr>
              <a:tr h="666605">
                <a:tc>
                  <a:txBody>
                    <a:bodyPr/>
                    <a:lstStyle/>
                    <a:p>
                      <a:pPr algn="l" fontAlgn="b"/>
                      <a:r>
                        <a:rPr lang="en-IN" sz="2100" b="0" i="0" u="none" strike="noStrike" dirty="0">
                          <a:effectLst/>
                          <a:latin typeface="Avenir Book" panose="02000503020000020003" pitchFamily="2" charset="0"/>
                        </a:rPr>
                        <a:t>www.visitkent.co.uk/visit-kent-blog/experience-history-and-culture</a:t>
                      </a:r>
                      <a:endParaRPr lang="en-IN" sz="2100" b="0" i="0" u="none" strike="noStrike" dirty="0">
                        <a:solidFill>
                          <a:srgbClr val="000000"/>
                        </a:solidFill>
                        <a:effectLst/>
                        <a:latin typeface="Avenir Book" panose="02000503020000020003" pitchFamily="2" charset="0"/>
                      </a:endParaRPr>
                    </a:p>
                  </a:txBody>
                  <a:tcPr marL="14285" marR="14285" marT="14285" marB="0" anchor="ctr"/>
                </a:tc>
                <a:tc>
                  <a:txBody>
                    <a:bodyPr/>
                    <a:lstStyle/>
                    <a:p>
                      <a:pPr algn="ctr" fontAlgn="b"/>
                      <a:r>
                        <a:rPr lang="en-IN" sz="2100" b="0" i="0" u="none" strike="noStrike" dirty="0">
                          <a:effectLst/>
                          <a:latin typeface="Avenir Book" panose="02000503020000020003" pitchFamily="2" charset="0"/>
                        </a:rPr>
                        <a:t>2.12%</a:t>
                      </a:r>
                      <a:endParaRPr lang="en-IN" sz="2100" b="0" i="0" u="none" strike="noStrike" dirty="0">
                        <a:solidFill>
                          <a:srgbClr val="000000"/>
                        </a:solidFill>
                        <a:effectLst/>
                        <a:latin typeface="Avenir Book" panose="02000503020000020003" pitchFamily="2" charset="0"/>
                      </a:endParaRPr>
                    </a:p>
                  </a:txBody>
                  <a:tcPr marL="14285" marR="14285" marT="14285" marB="0" anchor="ctr"/>
                </a:tc>
                <a:extLst>
                  <a:ext uri="{0D108BD9-81ED-4DB2-BD59-A6C34878D82A}">
                    <a16:rowId xmlns:a16="http://schemas.microsoft.com/office/drawing/2014/main" val="922536941"/>
                  </a:ext>
                </a:extLst>
              </a:tr>
              <a:tr h="666605">
                <a:tc>
                  <a:txBody>
                    <a:bodyPr/>
                    <a:lstStyle/>
                    <a:p>
                      <a:pPr algn="l" fontAlgn="b"/>
                      <a:r>
                        <a:rPr lang="en-IN" sz="2100" b="0" i="0" u="none" strike="noStrike" dirty="0">
                          <a:effectLst/>
                          <a:latin typeface="Avenir Book" panose="02000503020000020003" pitchFamily="2" charset="0"/>
                        </a:rPr>
                        <a:t>www.visitkent.co.uk/visit-kent-blog/creative-experiences-in-kent</a:t>
                      </a:r>
                      <a:endParaRPr lang="en-IN" sz="2100" b="0" i="0" u="none" strike="noStrike" dirty="0">
                        <a:solidFill>
                          <a:srgbClr val="000000"/>
                        </a:solidFill>
                        <a:effectLst/>
                        <a:latin typeface="Avenir Book" panose="02000503020000020003" pitchFamily="2" charset="0"/>
                      </a:endParaRPr>
                    </a:p>
                  </a:txBody>
                  <a:tcPr marL="14285" marR="14285" marT="14285" marB="0" anchor="ctr"/>
                </a:tc>
                <a:tc>
                  <a:txBody>
                    <a:bodyPr/>
                    <a:lstStyle/>
                    <a:p>
                      <a:pPr algn="ctr" fontAlgn="b"/>
                      <a:r>
                        <a:rPr lang="en-IN" sz="2100" b="0" i="0" u="none" strike="noStrike" dirty="0">
                          <a:effectLst/>
                          <a:latin typeface="Avenir Book" panose="02000503020000020003" pitchFamily="2" charset="0"/>
                        </a:rPr>
                        <a:t>1.86%</a:t>
                      </a:r>
                      <a:endParaRPr lang="en-IN" sz="2100" b="0" i="0" u="none" strike="noStrike" dirty="0">
                        <a:solidFill>
                          <a:srgbClr val="000000"/>
                        </a:solidFill>
                        <a:effectLst/>
                        <a:latin typeface="Avenir Book" panose="02000503020000020003" pitchFamily="2" charset="0"/>
                      </a:endParaRPr>
                    </a:p>
                  </a:txBody>
                  <a:tcPr marL="14285" marR="14285" marT="14285" marB="0" anchor="ctr"/>
                </a:tc>
                <a:extLst>
                  <a:ext uri="{0D108BD9-81ED-4DB2-BD59-A6C34878D82A}">
                    <a16:rowId xmlns:a16="http://schemas.microsoft.com/office/drawing/2014/main" val="345243588"/>
                  </a:ext>
                </a:extLst>
              </a:tr>
              <a:tr h="666605">
                <a:tc>
                  <a:txBody>
                    <a:bodyPr/>
                    <a:lstStyle/>
                    <a:p>
                      <a:pPr algn="l" fontAlgn="b"/>
                      <a:r>
                        <a:rPr lang="en-IN" sz="2100" b="0" i="0" u="none" strike="noStrike" dirty="0">
                          <a:effectLst/>
                          <a:latin typeface="Avenir Book" panose="02000503020000020003" pitchFamily="2" charset="0"/>
                        </a:rPr>
                        <a:t>www.visitkent.co.uk/visit-kent-blog/7-places-to-find-bluebells-in-kent</a:t>
                      </a:r>
                      <a:endParaRPr lang="en-IN" sz="2100" b="0" i="0" u="none" strike="noStrike" dirty="0">
                        <a:solidFill>
                          <a:srgbClr val="000000"/>
                        </a:solidFill>
                        <a:effectLst/>
                        <a:latin typeface="Avenir Book" panose="02000503020000020003" pitchFamily="2" charset="0"/>
                      </a:endParaRPr>
                    </a:p>
                  </a:txBody>
                  <a:tcPr marL="14285" marR="14285" marT="14285" marB="0" anchor="ctr"/>
                </a:tc>
                <a:tc>
                  <a:txBody>
                    <a:bodyPr/>
                    <a:lstStyle/>
                    <a:p>
                      <a:pPr algn="ctr" fontAlgn="b"/>
                      <a:r>
                        <a:rPr lang="en-IN" sz="2100" b="0" i="0" u="none" strike="noStrike" dirty="0">
                          <a:effectLst/>
                          <a:latin typeface="Avenir Book" panose="02000503020000020003" pitchFamily="2" charset="0"/>
                        </a:rPr>
                        <a:t>1.41%</a:t>
                      </a:r>
                      <a:endParaRPr lang="en-IN" sz="2100" b="0" i="0" u="none" strike="noStrike" dirty="0">
                        <a:solidFill>
                          <a:srgbClr val="000000"/>
                        </a:solidFill>
                        <a:effectLst/>
                        <a:latin typeface="Avenir Book" panose="02000503020000020003" pitchFamily="2" charset="0"/>
                      </a:endParaRPr>
                    </a:p>
                  </a:txBody>
                  <a:tcPr marL="14285" marR="14285" marT="14285" marB="0" anchor="ctr"/>
                </a:tc>
                <a:extLst>
                  <a:ext uri="{0D108BD9-81ED-4DB2-BD59-A6C34878D82A}">
                    <a16:rowId xmlns:a16="http://schemas.microsoft.com/office/drawing/2014/main" val="188214983"/>
                  </a:ext>
                </a:extLst>
              </a:tr>
              <a:tr h="666605">
                <a:tc>
                  <a:txBody>
                    <a:bodyPr/>
                    <a:lstStyle/>
                    <a:p>
                      <a:pPr algn="l" fontAlgn="b"/>
                      <a:r>
                        <a:rPr lang="en-IN" sz="2100" b="0" i="0" u="none" strike="noStrike" dirty="0">
                          <a:effectLst/>
                          <a:latin typeface="Avenir Book" panose="02000503020000020003" pitchFamily="2" charset="0"/>
                        </a:rPr>
                        <a:t>www.visitkent.co.uk/whats-on/search-events</a:t>
                      </a:r>
                      <a:endParaRPr lang="en-IN" sz="2100" b="0" i="0" u="none" strike="noStrike" dirty="0">
                        <a:solidFill>
                          <a:srgbClr val="000000"/>
                        </a:solidFill>
                        <a:effectLst/>
                        <a:latin typeface="Avenir Book" panose="02000503020000020003" pitchFamily="2" charset="0"/>
                      </a:endParaRPr>
                    </a:p>
                  </a:txBody>
                  <a:tcPr marL="14285" marR="14285" marT="14285" marB="0" anchor="ctr"/>
                </a:tc>
                <a:tc>
                  <a:txBody>
                    <a:bodyPr/>
                    <a:lstStyle/>
                    <a:p>
                      <a:pPr algn="ctr" fontAlgn="b"/>
                      <a:r>
                        <a:rPr lang="en-IN" sz="2100" b="0" i="0" u="none" strike="noStrike" dirty="0">
                          <a:effectLst/>
                          <a:latin typeface="Avenir Book" panose="02000503020000020003" pitchFamily="2" charset="0"/>
                        </a:rPr>
                        <a:t>1.41%</a:t>
                      </a:r>
                      <a:endParaRPr lang="en-IN" sz="2100" b="0" i="0" u="none" strike="noStrike" dirty="0">
                        <a:solidFill>
                          <a:srgbClr val="000000"/>
                        </a:solidFill>
                        <a:effectLst/>
                        <a:latin typeface="Avenir Book" panose="02000503020000020003" pitchFamily="2" charset="0"/>
                      </a:endParaRPr>
                    </a:p>
                  </a:txBody>
                  <a:tcPr marL="14285" marR="14285" marT="14285" marB="0" anchor="ctr"/>
                </a:tc>
                <a:extLst>
                  <a:ext uri="{0D108BD9-81ED-4DB2-BD59-A6C34878D82A}">
                    <a16:rowId xmlns:a16="http://schemas.microsoft.com/office/drawing/2014/main" val="1983322025"/>
                  </a:ext>
                </a:extLst>
              </a:tr>
            </a:tbl>
          </a:graphicData>
        </a:graphic>
      </p:graphicFrame>
      <p:sp>
        <p:nvSpPr>
          <p:cNvPr id="36" name="Rectangle 35">
            <a:extLst>
              <a:ext uri="{FF2B5EF4-FFF2-40B4-BE49-F238E27FC236}">
                <a16:creationId xmlns:a16="http://schemas.microsoft.com/office/drawing/2014/main" id="{91A71487-0CA2-FF43-A101-9F9A7405C110}"/>
              </a:ext>
            </a:extLst>
          </p:cNvPr>
          <p:cNvSpPr/>
          <p:nvPr/>
        </p:nvSpPr>
        <p:spPr>
          <a:xfrm>
            <a:off x="953099" y="9184571"/>
            <a:ext cx="2465615" cy="506186"/>
          </a:xfrm>
          <a:prstGeom prst="rect">
            <a:avLst/>
          </a:prstGeom>
          <a:solidFill>
            <a:schemeClr val="accent4"/>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Food &amp; Drink</a:t>
            </a:r>
          </a:p>
        </p:txBody>
      </p:sp>
      <p:sp>
        <p:nvSpPr>
          <p:cNvPr id="37" name="Left Brace 36">
            <a:extLst>
              <a:ext uri="{FF2B5EF4-FFF2-40B4-BE49-F238E27FC236}">
                <a16:creationId xmlns:a16="http://schemas.microsoft.com/office/drawing/2014/main" id="{B71E63D1-6887-4E4C-AF91-621DA09EA80B}"/>
              </a:ext>
            </a:extLst>
          </p:cNvPr>
          <p:cNvSpPr/>
          <p:nvPr/>
        </p:nvSpPr>
        <p:spPr>
          <a:xfrm>
            <a:off x="3418724" y="6807980"/>
            <a:ext cx="411833" cy="2882777"/>
          </a:xfrm>
          <a:prstGeom prst="leftBrace">
            <a:avLst>
              <a:gd name="adj1" fmla="val 8333"/>
              <a:gd name="adj2" fmla="val 91415"/>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endParaRPr lang="en-GB" sz="2700">
              <a:solidFill>
                <a:srgbClr val="000000"/>
              </a:solidFill>
              <a:latin typeface="Calibri" panose="020F0502020204030204"/>
            </a:endParaRPr>
          </a:p>
        </p:txBody>
      </p:sp>
      <p:sp>
        <p:nvSpPr>
          <p:cNvPr id="16" name="TextBox 15">
            <a:extLst>
              <a:ext uri="{FF2B5EF4-FFF2-40B4-BE49-F238E27FC236}">
                <a16:creationId xmlns:a16="http://schemas.microsoft.com/office/drawing/2014/main" id="{3A93E16E-78E6-FE46-AF25-E87813B349B5}"/>
              </a:ext>
            </a:extLst>
          </p:cNvPr>
          <p:cNvSpPr txBox="1"/>
          <p:nvPr/>
        </p:nvSpPr>
        <p:spPr>
          <a:xfrm>
            <a:off x="577555" y="1801274"/>
            <a:ext cx="5503514" cy="2677656"/>
          </a:xfrm>
          <a:prstGeom prst="rect">
            <a:avLst/>
          </a:prstGeom>
          <a:noFill/>
          <a:ln>
            <a:solidFill>
              <a:schemeClr val="accent6"/>
            </a:solidFill>
          </a:ln>
        </p:spPr>
        <p:txBody>
          <a:bodyPr wrap="square" rtlCol="0">
            <a:spAutoFit/>
          </a:bodyPr>
          <a:lstStyle/>
          <a:p>
            <a:pPr defTabSz="1371600"/>
            <a:r>
              <a:rPr lang="en-GB" sz="2100" b="1" dirty="0">
                <a:solidFill>
                  <a:srgbClr val="000000"/>
                </a:solidFill>
                <a:latin typeface="Avenir Book" panose="02000503020000020003" pitchFamily="2" charset="0"/>
              </a:rPr>
              <a:t>Heatmaps</a:t>
            </a:r>
          </a:p>
          <a:p>
            <a:pPr defTabSz="1371600"/>
            <a:r>
              <a:rPr lang="en-GB" sz="2100" dirty="0">
                <a:solidFill>
                  <a:srgbClr val="000000"/>
                </a:solidFill>
                <a:latin typeface="Avenir Book" panose="02000503020000020003" pitchFamily="2" charset="0"/>
              </a:rPr>
              <a:t>The top theme buttons by cursor movement (viewing) were:</a:t>
            </a:r>
          </a:p>
          <a:p>
            <a:pPr defTabSz="1371600"/>
            <a:endParaRPr lang="en-GB" sz="2100" dirty="0">
              <a:solidFill>
                <a:srgbClr val="000000"/>
              </a:solidFill>
              <a:latin typeface="Avenir Book" panose="02000503020000020003" pitchFamily="2" charset="0"/>
            </a:endParaRPr>
          </a:p>
          <a:p>
            <a:pPr marL="514350" indent="-514350" defTabSz="1371600">
              <a:buFont typeface="+mj-lt"/>
              <a:buAutoNum type="arabicPeriod"/>
            </a:pPr>
            <a:r>
              <a:rPr lang="en-GB" sz="2100" dirty="0">
                <a:solidFill>
                  <a:srgbClr val="000000"/>
                </a:solidFill>
                <a:latin typeface="Avenir Book" panose="02000503020000020003" pitchFamily="2" charset="0"/>
              </a:rPr>
              <a:t>Off The Beaten Track</a:t>
            </a:r>
          </a:p>
          <a:p>
            <a:pPr marL="514350" indent="-514350" defTabSz="1371600">
              <a:buFont typeface="+mj-lt"/>
              <a:buAutoNum type="arabicPeriod"/>
            </a:pPr>
            <a:r>
              <a:rPr lang="en-GB" sz="2100" dirty="0">
                <a:solidFill>
                  <a:srgbClr val="000000"/>
                </a:solidFill>
                <a:latin typeface="Avenir Book" panose="02000503020000020003" pitchFamily="2" charset="0"/>
              </a:rPr>
              <a:t>Escape The Ordinary</a:t>
            </a:r>
          </a:p>
          <a:p>
            <a:pPr marL="514350" indent="-514350" defTabSz="1371600">
              <a:buFont typeface="+mj-lt"/>
              <a:buAutoNum type="arabicPeriod"/>
            </a:pPr>
            <a:r>
              <a:rPr lang="en-GB" sz="2100" dirty="0">
                <a:solidFill>
                  <a:srgbClr val="000000"/>
                </a:solidFill>
                <a:latin typeface="Avenir Book" panose="02000503020000020003" pitchFamily="2" charset="0"/>
              </a:rPr>
              <a:t>Outdoor Experiences</a:t>
            </a:r>
          </a:p>
          <a:p>
            <a:pPr marL="514350" indent="-514350" defTabSz="1371600">
              <a:buFont typeface="+mj-lt"/>
              <a:buAutoNum type="arabicPeriod"/>
            </a:pPr>
            <a:r>
              <a:rPr lang="en-GB" sz="2100" dirty="0">
                <a:solidFill>
                  <a:srgbClr val="000000"/>
                </a:solidFill>
                <a:latin typeface="Avenir Book" panose="02000503020000020003" pitchFamily="2" charset="0"/>
              </a:rPr>
              <a:t>History &amp; Culture</a:t>
            </a:r>
          </a:p>
        </p:txBody>
      </p:sp>
      <p:sp>
        <p:nvSpPr>
          <p:cNvPr id="21" name="Google Shape;222;p19">
            <a:extLst>
              <a:ext uri="{FF2B5EF4-FFF2-40B4-BE49-F238E27FC236}">
                <a16:creationId xmlns:a16="http://schemas.microsoft.com/office/drawing/2014/main" id="{5B80F036-0EC1-924B-B759-C4C343FDE4E3}"/>
              </a:ext>
            </a:extLst>
          </p:cNvPr>
          <p:cNvSpPr txBox="1"/>
          <p:nvPr/>
        </p:nvSpPr>
        <p:spPr>
          <a:xfrm>
            <a:off x="6081069" y="2221283"/>
            <a:ext cx="3585447" cy="1871367"/>
          </a:xfrm>
          <a:prstGeom prst="rect">
            <a:avLst/>
          </a:prstGeom>
          <a:noFill/>
          <a:ln>
            <a:noFill/>
          </a:ln>
        </p:spPr>
        <p:txBody>
          <a:bodyPr spcFirstLastPara="1" wrap="square" lIns="182850" tIns="182850" rIns="182850" bIns="182850" anchor="t" anchorCtr="0">
            <a:noAutofit/>
          </a:bodyPr>
          <a:lstStyle/>
          <a:p>
            <a:pPr defTabSz="1371600"/>
            <a:r>
              <a:rPr lang="en-GB" sz="2100" dirty="0">
                <a:solidFill>
                  <a:srgbClr val="000000"/>
                </a:solidFill>
                <a:latin typeface="Avenir Book" panose="02000503020000020003" pitchFamily="2" charset="0"/>
              </a:rPr>
              <a:t>The most sessions came from </a:t>
            </a:r>
            <a:r>
              <a:rPr lang="en-GB" sz="2100" dirty="0">
                <a:solidFill>
                  <a:srgbClr val="982062"/>
                </a:solidFill>
                <a:latin typeface="Avenir Book" panose="02000503020000020003" pitchFamily="2" charset="0"/>
              </a:rPr>
              <a:t>female 25-34</a:t>
            </a:r>
            <a:r>
              <a:rPr lang="en-GB" sz="2100" dirty="0">
                <a:solidFill>
                  <a:srgbClr val="000000"/>
                </a:solidFill>
                <a:latin typeface="Avenir Book" panose="02000503020000020003" pitchFamily="2" charset="0"/>
              </a:rPr>
              <a:t>.</a:t>
            </a:r>
          </a:p>
          <a:p>
            <a:pPr defTabSz="1371600"/>
            <a:endParaRPr lang="en-GB" sz="2100" dirty="0">
              <a:solidFill>
                <a:srgbClr val="000000"/>
              </a:solidFill>
              <a:latin typeface="Avenir Book" panose="02000503020000020003" pitchFamily="2" charset="0"/>
            </a:endParaRPr>
          </a:p>
          <a:p>
            <a:pPr defTabSz="1371600"/>
            <a:r>
              <a:rPr lang="en-GB" sz="2100" dirty="0">
                <a:solidFill>
                  <a:srgbClr val="000000"/>
                </a:solidFill>
                <a:latin typeface="Avenir Book" panose="02000503020000020003" pitchFamily="2" charset="0"/>
              </a:rPr>
              <a:t>The most engaged group is </a:t>
            </a:r>
            <a:r>
              <a:rPr lang="en-GB" sz="2100" dirty="0">
                <a:solidFill>
                  <a:srgbClr val="982062"/>
                </a:solidFill>
                <a:latin typeface="Avenir Book" panose="02000503020000020003" pitchFamily="2" charset="0"/>
              </a:rPr>
              <a:t>male and female 65+</a:t>
            </a:r>
            <a:r>
              <a:rPr lang="en-GB" sz="2100" dirty="0">
                <a:solidFill>
                  <a:srgbClr val="000000"/>
                </a:solidFill>
                <a:latin typeface="Avenir Book" panose="02000503020000020003" pitchFamily="2" charset="0"/>
              </a:rPr>
              <a:t>.</a:t>
            </a:r>
          </a:p>
        </p:txBody>
      </p:sp>
      <p:graphicFrame>
        <p:nvGraphicFramePr>
          <p:cNvPr id="22" name="Table 21">
            <a:extLst>
              <a:ext uri="{FF2B5EF4-FFF2-40B4-BE49-F238E27FC236}">
                <a16:creationId xmlns:a16="http://schemas.microsoft.com/office/drawing/2014/main" id="{7ED85F60-A722-1444-B236-48F8C9D5B0C6}"/>
              </a:ext>
            </a:extLst>
          </p:cNvPr>
          <p:cNvGraphicFramePr>
            <a:graphicFrameLocks noGrp="1"/>
          </p:cNvGraphicFramePr>
          <p:nvPr/>
        </p:nvGraphicFramePr>
        <p:xfrm>
          <a:off x="9666515" y="1397224"/>
          <a:ext cx="8115408" cy="3519488"/>
        </p:xfrm>
        <a:graphic>
          <a:graphicData uri="http://schemas.openxmlformats.org/drawingml/2006/table">
            <a:tbl>
              <a:tblPr/>
              <a:tblGrid>
                <a:gridCol w="1352568">
                  <a:extLst>
                    <a:ext uri="{9D8B030D-6E8A-4147-A177-3AD203B41FA5}">
                      <a16:colId xmlns:a16="http://schemas.microsoft.com/office/drawing/2014/main" val="614337156"/>
                    </a:ext>
                  </a:extLst>
                </a:gridCol>
                <a:gridCol w="1352568">
                  <a:extLst>
                    <a:ext uri="{9D8B030D-6E8A-4147-A177-3AD203B41FA5}">
                      <a16:colId xmlns:a16="http://schemas.microsoft.com/office/drawing/2014/main" val="3938711023"/>
                    </a:ext>
                  </a:extLst>
                </a:gridCol>
                <a:gridCol w="1352568">
                  <a:extLst>
                    <a:ext uri="{9D8B030D-6E8A-4147-A177-3AD203B41FA5}">
                      <a16:colId xmlns:a16="http://schemas.microsoft.com/office/drawing/2014/main" val="361614622"/>
                    </a:ext>
                  </a:extLst>
                </a:gridCol>
                <a:gridCol w="1352568">
                  <a:extLst>
                    <a:ext uri="{9D8B030D-6E8A-4147-A177-3AD203B41FA5}">
                      <a16:colId xmlns:a16="http://schemas.microsoft.com/office/drawing/2014/main" val="1124708364"/>
                    </a:ext>
                  </a:extLst>
                </a:gridCol>
                <a:gridCol w="1352568">
                  <a:extLst>
                    <a:ext uri="{9D8B030D-6E8A-4147-A177-3AD203B41FA5}">
                      <a16:colId xmlns:a16="http://schemas.microsoft.com/office/drawing/2014/main" val="237932560"/>
                    </a:ext>
                  </a:extLst>
                </a:gridCol>
                <a:gridCol w="1352568">
                  <a:extLst>
                    <a:ext uri="{9D8B030D-6E8A-4147-A177-3AD203B41FA5}">
                      <a16:colId xmlns:a16="http://schemas.microsoft.com/office/drawing/2014/main" val="57358570"/>
                    </a:ext>
                  </a:extLst>
                </a:gridCol>
              </a:tblGrid>
              <a:tr h="471488">
                <a:tc>
                  <a:txBody>
                    <a:bodyPr/>
                    <a:lstStyle/>
                    <a:p>
                      <a:pPr algn="l" fontAlgn="b"/>
                      <a:r>
                        <a:rPr lang="en-GB" sz="1500" b="1" i="0" u="none" strike="noStrike" dirty="0">
                          <a:effectLst/>
                          <a:latin typeface="Avenir Book" panose="02000503020000020003" pitchFamily="2" charset="0"/>
                        </a:rPr>
                        <a:t>Gender</a:t>
                      </a:r>
                    </a:p>
                  </a:txBody>
                  <a:tcPr marL="14288" marR="14288" marT="14288" marB="0" anchor="b">
                    <a:lnL>
                      <a:noFill/>
                    </a:lnL>
                    <a:lnR>
                      <a:noFill/>
                    </a:lnR>
                    <a:lnT>
                      <a:noFill/>
                    </a:lnT>
                    <a:lnB>
                      <a:noFill/>
                    </a:lnB>
                  </a:tcPr>
                </a:tc>
                <a:tc>
                  <a:txBody>
                    <a:bodyPr/>
                    <a:lstStyle/>
                    <a:p>
                      <a:pPr algn="l" fontAlgn="b"/>
                      <a:r>
                        <a:rPr lang="en-GB" sz="1500" b="1" i="0" u="none" strike="noStrike">
                          <a:effectLst/>
                          <a:latin typeface="Avenir Book" panose="02000503020000020003" pitchFamily="2" charset="0"/>
                        </a:rPr>
                        <a:t>Age</a:t>
                      </a:r>
                    </a:p>
                  </a:txBody>
                  <a:tcPr marL="14288" marR="14288" marT="14288" marB="0" anchor="b">
                    <a:lnL>
                      <a:noFill/>
                    </a:lnL>
                    <a:lnR>
                      <a:noFill/>
                    </a:lnR>
                    <a:lnT>
                      <a:noFill/>
                    </a:lnT>
                    <a:lnB>
                      <a:noFill/>
                    </a:lnB>
                  </a:tcPr>
                </a:tc>
                <a:tc>
                  <a:txBody>
                    <a:bodyPr/>
                    <a:lstStyle/>
                    <a:p>
                      <a:pPr algn="l" fontAlgn="b"/>
                      <a:r>
                        <a:rPr lang="en-GB" sz="1500" b="1" i="0" u="none" strike="noStrike" dirty="0">
                          <a:effectLst/>
                          <a:latin typeface="Avenir Book" panose="02000503020000020003" pitchFamily="2" charset="0"/>
                        </a:rPr>
                        <a:t>Sessions</a:t>
                      </a:r>
                    </a:p>
                  </a:txBody>
                  <a:tcPr marL="14288" marR="14288" marT="14288" marB="0" anchor="b">
                    <a:lnL>
                      <a:noFill/>
                    </a:lnL>
                    <a:lnR>
                      <a:noFill/>
                    </a:lnR>
                    <a:lnT>
                      <a:noFill/>
                    </a:lnT>
                    <a:lnB>
                      <a:noFill/>
                    </a:lnB>
                  </a:tcPr>
                </a:tc>
                <a:tc>
                  <a:txBody>
                    <a:bodyPr/>
                    <a:lstStyle/>
                    <a:p>
                      <a:pPr algn="l" fontAlgn="b"/>
                      <a:r>
                        <a:rPr lang="en-GB" sz="1500" b="1" i="0" u="none" strike="noStrike" dirty="0">
                          <a:effectLst/>
                          <a:latin typeface="Avenir Book" panose="02000503020000020003" pitchFamily="2" charset="0"/>
                        </a:rPr>
                        <a:t>Bounce Rate</a:t>
                      </a:r>
                    </a:p>
                  </a:txBody>
                  <a:tcPr marL="14288" marR="14288" marT="14288" marB="0" anchor="b">
                    <a:lnL>
                      <a:noFill/>
                    </a:lnL>
                    <a:lnR>
                      <a:noFill/>
                    </a:lnR>
                    <a:lnT>
                      <a:noFill/>
                    </a:lnT>
                    <a:lnB>
                      <a:noFill/>
                    </a:lnB>
                  </a:tcPr>
                </a:tc>
                <a:tc>
                  <a:txBody>
                    <a:bodyPr/>
                    <a:lstStyle/>
                    <a:p>
                      <a:pPr algn="l" fontAlgn="b"/>
                      <a:r>
                        <a:rPr lang="en-GB" sz="1500" b="1" i="0" u="none" strike="noStrike" dirty="0">
                          <a:effectLst/>
                          <a:latin typeface="Avenir Book" panose="02000503020000020003" pitchFamily="2" charset="0"/>
                        </a:rPr>
                        <a:t>Pages/Session</a:t>
                      </a:r>
                    </a:p>
                  </a:txBody>
                  <a:tcPr marL="14288" marR="14288" marT="14288" marB="0" anchor="b">
                    <a:lnL>
                      <a:noFill/>
                    </a:lnL>
                    <a:lnR>
                      <a:noFill/>
                    </a:lnR>
                    <a:lnT>
                      <a:noFill/>
                    </a:lnT>
                    <a:lnB>
                      <a:noFill/>
                    </a:lnB>
                  </a:tcPr>
                </a:tc>
                <a:tc>
                  <a:txBody>
                    <a:bodyPr/>
                    <a:lstStyle/>
                    <a:p>
                      <a:pPr algn="l" fontAlgn="b"/>
                      <a:r>
                        <a:rPr lang="en-GB" sz="1500" b="1" i="0" u="none" strike="noStrike" dirty="0">
                          <a:effectLst/>
                          <a:latin typeface="Avenir Book" panose="02000503020000020003" pitchFamily="2" charset="0"/>
                        </a:rPr>
                        <a:t>Avg. Session Duration</a:t>
                      </a:r>
                    </a:p>
                  </a:txBody>
                  <a:tcPr marL="14288" marR="14288" marT="14288" marB="0" anchor="b">
                    <a:lnL>
                      <a:noFill/>
                    </a:lnL>
                    <a:lnR>
                      <a:noFill/>
                    </a:lnR>
                    <a:lnT>
                      <a:noFill/>
                    </a:lnT>
                    <a:lnB>
                      <a:noFill/>
                    </a:lnB>
                  </a:tcPr>
                </a:tc>
                <a:extLst>
                  <a:ext uri="{0D108BD9-81ED-4DB2-BD59-A6C34878D82A}">
                    <a16:rowId xmlns:a16="http://schemas.microsoft.com/office/drawing/2014/main" val="1388743973"/>
                  </a:ext>
                </a:extLst>
              </a:tr>
              <a:tr h="304800">
                <a:tc>
                  <a:txBody>
                    <a:bodyPr/>
                    <a:lstStyle/>
                    <a:p>
                      <a:pPr algn="l" fontAlgn="b"/>
                      <a:r>
                        <a:rPr lang="en-GB" sz="1500" b="0" i="0" u="none" strike="noStrike">
                          <a:effectLst/>
                          <a:latin typeface="Avenir Book" panose="02000503020000020003" pitchFamily="2" charset="0"/>
                        </a:rPr>
                        <a:t>female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18-24</a:t>
                      </a:r>
                    </a:p>
                  </a:txBody>
                  <a:tcPr marL="14288" marR="14288" marT="14288" marB="0" anchor="b">
                    <a:lnL>
                      <a:noFill/>
                    </a:lnL>
                    <a:lnR>
                      <a:noFill/>
                    </a:lnR>
                    <a:lnT>
                      <a:noFill/>
                    </a:lnT>
                    <a:lnB>
                      <a:noFill/>
                    </a:lnB>
                  </a:tcPr>
                </a:tc>
                <a:tc>
                  <a:txBody>
                    <a:bodyPr/>
                    <a:lstStyle/>
                    <a:p>
                      <a:pPr algn="r" fontAlgn="b"/>
                      <a:r>
                        <a:rPr lang="en-GB" sz="1500" b="0" i="0" u="none" strike="noStrike" dirty="0">
                          <a:effectLst/>
                          <a:latin typeface="Avenir Book" panose="02000503020000020003" pitchFamily="2" charset="0"/>
                        </a:rPr>
                        <a:t>37</a:t>
                      </a:r>
                    </a:p>
                  </a:txBody>
                  <a:tcPr marL="14288" marR="14288" marT="14288" marB="0" anchor="b">
                    <a:lnL>
                      <a:noFill/>
                    </a:lnL>
                    <a:lnR>
                      <a:noFill/>
                    </a:lnR>
                    <a:lnT>
                      <a:noFill/>
                    </a:lnT>
                    <a:lnB>
                      <a:noFill/>
                    </a:lnB>
                    <a:solidFill>
                      <a:srgbClr val="FDCA7D"/>
                    </a:solidFill>
                  </a:tcPr>
                </a:tc>
                <a:tc>
                  <a:txBody>
                    <a:bodyPr/>
                    <a:lstStyle/>
                    <a:p>
                      <a:pPr algn="r" fontAlgn="b"/>
                      <a:r>
                        <a:rPr lang="en-GB" sz="1500" b="0" i="0" u="none" strike="noStrike">
                          <a:effectLst/>
                          <a:latin typeface="Avenir Book" panose="02000503020000020003" pitchFamily="2" charset="0"/>
                        </a:rPr>
                        <a:t>94.59%</a:t>
                      </a:r>
                    </a:p>
                  </a:txBody>
                  <a:tcPr marL="14288" marR="14288" marT="14288" marB="0" anchor="b">
                    <a:lnL>
                      <a:noFill/>
                    </a:lnL>
                    <a:lnR>
                      <a:noFill/>
                    </a:lnR>
                    <a:lnT>
                      <a:noFill/>
                    </a:lnT>
                    <a:lnB>
                      <a:noFill/>
                    </a:lnB>
                    <a:solidFill>
                      <a:srgbClr val="F8696B"/>
                    </a:solidFill>
                  </a:tcPr>
                </a:tc>
                <a:tc>
                  <a:txBody>
                    <a:bodyPr/>
                    <a:lstStyle/>
                    <a:p>
                      <a:pPr algn="r" fontAlgn="b"/>
                      <a:r>
                        <a:rPr lang="en-GB" sz="1500" b="0" i="0" u="none" strike="noStrike">
                          <a:effectLst/>
                          <a:latin typeface="Avenir Book" panose="02000503020000020003" pitchFamily="2" charset="0"/>
                        </a:rPr>
                        <a:t>1.03</a:t>
                      </a:r>
                    </a:p>
                  </a:txBody>
                  <a:tcPr marL="14288" marR="14288" marT="14288" marB="0" anchor="b">
                    <a:lnL>
                      <a:noFill/>
                    </a:lnL>
                    <a:lnR>
                      <a:noFill/>
                    </a:lnR>
                    <a:lnT>
                      <a:noFill/>
                    </a:lnT>
                    <a:lnB>
                      <a:noFill/>
                    </a:lnB>
                    <a:solidFill>
                      <a:srgbClr val="F8696B"/>
                    </a:solidFill>
                  </a:tcPr>
                </a:tc>
                <a:tc>
                  <a:txBody>
                    <a:bodyPr/>
                    <a:lstStyle/>
                    <a:p>
                      <a:pPr algn="r" fontAlgn="b"/>
                      <a:r>
                        <a:rPr lang="en-GB" sz="1500" b="0" i="0" u="none" strike="noStrike">
                          <a:effectLst/>
                          <a:latin typeface="Avenir Book" panose="02000503020000020003" pitchFamily="2" charset="0"/>
                        </a:rPr>
                        <a:t>15.65</a:t>
                      </a:r>
                    </a:p>
                  </a:txBody>
                  <a:tcPr marL="14288" marR="14288" marT="14288" marB="0" anchor="b">
                    <a:lnL>
                      <a:noFill/>
                    </a:lnL>
                    <a:lnR>
                      <a:noFill/>
                    </a:lnR>
                    <a:lnT>
                      <a:noFill/>
                    </a:lnT>
                    <a:lnB>
                      <a:noFill/>
                    </a:lnB>
                    <a:solidFill>
                      <a:srgbClr val="FA9072"/>
                    </a:solidFill>
                  </a:tcPr>
                </a:tc>
                <a:extLst>
                  <a:ext uri="{0D108BD9-81ED-4DB2-BD59-A6C34878D82A}">
                    <a16:rowId xmlns:a16="http://schemas.microsoft.com/office/drawing/2014/main" val="2907703674"/>
                  </a:ext>
                </a:extLst>
              </a:tr>
              <a:tr h="304800">
                <a:tc>
                  <a:txBody>
                    <a:bodyPr/>
                    <a:lstStyle/>
                    <a:p>
                      <a:pPr algn="l" fontAlgn="b"/>
                      <a:r>
                        <a:rPr lang="en-GB" sz="1500" b="0" i="0" u="none" strike="noStrike">
                          <a:effectLst/>
                          <a:latin typeface="Avenir Book" panose="02000503020000020003" pitchFamily="2" charset="0"/>
                        </a:rPr>
                        <a:t>female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25-34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81</a:t>
                      </a:r>
                    </a:p>
                  </a:txBody>
                  <a:tcPr marL="14288" marR="14288" marT="14288" marB="0" anchor="b">
                    <a:lnL>
                      <a:noFill/>
                    </a:lnL>
                    <a:lnR>
                      <a:noFill/>
                    </a:lnR>
                    <a:lnT>
                      <a:noFill/>
                    </a:lnT>
                    <a:lnB>
                      <a:noFill/>
                    </a:lnB>
                    <a:solidFill>
                      <a:srgbClr val="63BE7B"/>
                    </a:solidFill>
                  </a:tcPr>
                </a:tc>
                <a:tc>
                  <a:txBody>
                    <a:bodyPr/>
                    <a:lstStyle/>
                    <a:p>
                      <a:pPr algn="r" fontAlgn="b"/>
                      <a:r>
                        <a:rPr lang="en-GB" sz="1500" b="0" i="0" u="none" strike="noStrike">
                          <a:effectLst/>
                          <a:latin typeface="Avenir Book" panose="02000503020000020003" pitchFamily="2" charset="0"/>
                        </a:rPr>
                        <a:t>85.19%</a:t>
                      </a:r>
                    </a:p>
                  </a:txBody>
                  <a:tcPr marL="14288" marR="14288" marT="14288" marB="0" anchor="b">
                    <a:lnL>
                      <a:noFill/>
                    </a:lnL>
                    <a:lnR>
                      <a:noFill/>
                    </a:lnR>
                    <a:lnT>
                      <a:noFill/>
                    </a:lnT>
                    <a:lnB>
                      <a:noFill/>
                    </a:lnB>
                    <a:solidFill>
                      <a:srgbClr val="FFE583"/>
                    </a:solidFill>
                  </a:tcPr>
                </a:tc>
                <a:tc>
                  <a:txBody>
                    <a:bodyPr/>
                    <a:lstStyle/>
                    <a:p>
                      <a:pPr algn="r" fontAlgn="b"/>
                      <a:r>
                        <a:rPr lang="en-GB" sz="1500" b="0" i="0" u="none" strike="noStrike">
                          <a:effectLst/>
                          <a:latin typeface="Avenir Book" panose="02000503020000020003" pitchFamily="2" charset="0"/>
                        </a:rPr>
                        <a:t>1.20</a:t>
                      </a:r>
                    </a:p>
                  </a:txBody>
                  <a:tcPr marL="14288" marR="14288" marT="14288" marB="0" anchor="b">
                    <a:lnL>
                      <a:noFill/>
                    </a:lnL>
                    <a:lnR>
                      <a:noFill/>
                    </a:lnR>
                    <a:lnT>
                      <a:noFill/>
                    </a:lnT>
                    <a:lnB>
                      <a:noFill/>
                    </a:lnB>
                    <a:solidFill>
                      <a:srgbClr val="FCBB7A"/>
                    </a:solidFill>
                  </a:tcPr>
                </a:tc>
                <a:tc>
                  <a:txBody>
                    <a:bodyPr/>
                    <a:lstStyle/>
                    <a:p>
                      <a:pPr algn="r" fontAlgn="b"/>
                      <a:r>
                        <a:rPr lang="en-GB" sz="1500" b="0" i="0" u="none" strike="noStrike">
                          <a:effectLst/>
                          <a:latin typeface="Avenir Book" panose="02000503020000020003" pitchFamily="2" charset="0"/>
                        </a:rPr>
                        <a:t>41.49</a:t>
                      </a:r>
                    </a:p>
                  </a:txBody>
                  <a:tcPr marL="14288" marR="14288" marT="14288" marB="0" anchor="b">
                    <a:lnL>
                      <a:noFill/>
                    </a:lnL>
                    <a:lnR>
                      <a:noFill/>
                    </a:lnR>
                    <a:lnT>
                      <a:noFill/>
                    </a:lnT>
                    <a:lnB>
                      <a:noFill/>
                    </a:lnB>
                    <a:solidFill>
                      <a:srgbClr val="FEDD81"/>
                    </a:solidFill>
                  </a:tcPr>
                </a:tc>
                <a:extLst>
                  <a:ext uri="{0D108BD9-81ED-4DB2-BD59-A6C34878D82A}">
                    <a16:rowId xmlns:a16="http://schemas.microsoft.com/office/drawing/2014/main" val="3700328411"/>
                  </a:ext>
                </a:extLst>
              </a:tr>
              <a:tr h="304800">
                <a:tc>
                  <a:txBody>
                    <a:bodyPr/>
                    <a:lstStyle/>
                    <a:p>
                      <a:pPr algn="l" fontAlgn="b"/>
                      <a:r>
                        <a:rPr lang="en-GB" sz="1500" b="0" i="0" u="none" strike="noStrike">
                          <a:effectLst/>
                          <a:latin typeface="Avenir Book" panose="02000503020000020003" pitchFamily="2" charset="0"/>
                        </a:rPr>
                        <a:t>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25-34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50</a:t>
                      </a:r>
                    </a:p>
                  </a:txBody>
                  <a:tcPr marL="14288" marR="14288" marT="14288" marB="0" anchor="b">
                    <a:lnL>
                      <a:noFill/>
                    </a:lnL>
                    <a:lnR>
                      <a:noFill/>
                    </a:lnR>
                    <a:lnT>
                      <a:noFill/>
                    </a:lnT>
                    <a:lnB>
                      <a:noFill/>
                    </a:lnB>
                    <a:solidFill>
                      <a:srgbClr val="E3E383"/>
                    </a:solidFill>
                  </a:tcPr>
                </a:tc>
                <a:tc>
                  <a:txBody>
                    <a:bodyPr/>
                    <a:lstStyle/>
                    <a:p>
                      <a:pPr algn="r" fontAlgn="b"/>
                      <a:r>
                        <a:rPr lang="en-GB" sz="1500" b="0" i="0" u="none" strike="noStrike">
                          <a:effectLst/>
                          <a:latin typeface="Avenir Book" panose="02000503020000020003" pitchFamily="2" charset="0"/>
                        </a:rPr>
                        <a:t>94.00%</a:t>
                      </a:r>
                    </a:p>
                  </a:txBody>
                  <a:tcPr marL="14288" marR="14288" marT="14288" marB="0" anchor="b">
                    <a:lnL>
                      <a:noFill/>
                    </a:lnL>
                    <a:lnR>
                      <a:noFill/>
                    </a:lnR>
                    <a:lnT>
                      <a:noFill/>
                    </a:lnT>
                    <a:lnB>
                      <a:noFill/>
                    </a:lnB>
                    <a:solidFill>
                      <a:srgbClr val="F9716D"/>
                    </a:solidFill>
                  </a:tcPr>
                </a:tc>
                <a:tc>
                  <a:txBody>
                    <a:bodyPr/>
                    <a:lstStyle/>
                    <a:p>
                      <a:pPr algn="r" fontAlgn="b"/>
                      <a:r>
                        <a:rPr lang="en-GB" sz="1500" b="0" i="0" u="none" strike="noStrike">
                          <a:effectLst/>
                          <a:latin typeface="Avenir Book" panose="02000503020000020003" pitchFamily="2" charset="0"/>
                        </a:rPr>
                        <a:t>1.04</a:t>
                      </a:r>
                    </a:p>
                  </a:txBody>
                  <a:tcPr marL="14288" marR="14288" marT="14288" marB="0" anchor="b">
                    <a:lnL>
                      <a:noFill/>
                    </a:lnL>
                    <a:lnR>
                      <a:noFill/>
                    </a:lnR>
                    <a:lnT>
                      <a:noFill/>
                    </a:lnT>
                    <a:lnB>
                      <a:noFill/>
                    </a:lnB>
                    <a:solidFill>
                      <a:srgbClr val="F86F6C"/>
                    </a:solidFill>
                  </a:tcPr>
                </a:tc>
                <a:tc>
                  <a:txBody>
                    <a:bodyPr/>
                    <a:lstStyle/>
                    <a:p>
                      <a:pPr algn="r" fontAlgn="b"/>
                      <a:r>
                        <a:rPr lang="en-GB" sz="1500" b="0" i="0" u="none" strike="noStrike">
                          <a:effectLst/>
                          <a:latin typeface="Avenir Book" panose="02000503020000020003" pitchFamily="2" charset="0"/>
                        </a:rPr>
                        <a:t>2.50</a:t>
                      </a:r>
                    </a:p>
                  </a:txBody>
                  <a:tcPr marL="14288" marR="14288" marT="14288" marB="0" anchor="b">
                    <a:lnL>
                      <a:noFill/>
                    </a:lnL>
                    <a:lnR>
                      <a:noFill/>
                    </a:lnR>
                    <a:lnT>
                      <a:noFill/>
                    </a:lnT>
                    <a:lnB>
                      <a:noFill/>
                    </a:lnB>
                    <a:solidFill>
                      <a:srgbClr val="F8696B"/>
                    </a:solidFill>
                  </a:tcPr>
                </a:tc>
                <a:extLst>
                  <a:ext uri="{0D108BD9-81ED-4DB2-BD59-A6C34878D82A}">
                    <a16:rowId xmlns:a16="http://schemas.microsoft.com/office/drawing/2014/main" val="2789897591"/>
                  </a:ext>
                </a:extLst>
              </a:tr>
              <a:tr h="304800">
                <a:tc>
                  <a:txBody>
                    <a:bodyPr/>
                    <a:lstStyle/>
                    <a:p>
                      <a:pPr algn="l" fontAlgn="b"/>
                      <a:r>
                        <a:rPr lang="en-GB" sz="1500" b="0" i="0" u="none" strike="noStrike">
                          <a:effectLst/>
                          <a:latin typeface="Avenir Book" panose="02000503020000020003" pitchFamily="2" charset="0"/>
                        </a:rPr>
                        <a:t>female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35-44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61</a:t>
                      </a:r>
                    </a:p>
                  </a:txBody>
                  <a:tcPr marL="14288" marR="14288" marT="14288" marB="0" anchor="b">
                    <a:lnL>
                      <a:noFill/>
                    </a:lnL>
                    <a:lnR>
                      <a:noFill/>
                    </a:lnR>
                    <a:lnT>
                      <a:noFill/>
                    </a:lnT>
                    <a:lnB>
                      <a:noFill/>
                    </a:lnB>
                    <a:solidFill>
                      <a:srgbClr val="B6D680"/>
                    </a:solidFill>
                  </a:tcPr>
                </a:tc>
                <a:tc>
                  <a:txBody>
                    <a:bodyPr/>
                    <a:lstStyle/>
                    <a:p>
                      <a:pPr algn="r" fontAlgn="b"/>
                      <a:r>
                        <a:rPr lang="en-GB" sz="1500" b="0" i="0" u="none" strike="noStrike">
                          <a:effectLst/>
                          <a:latin typeface="Avenir Book" panose="02000503020000020003" pitchFamily="2" charset="0"/>
                        </a:rPr>
                        <a:t>90.16%</a:t>
                      </a:r>
                    </a:p>
                  </a:txBody>
                  <a:tcPr marL="14288" marR="14288" marT="14288" marB="0" anchor="b">
                    <a:lnL>
                      <a:noFill/>
                    </a:lnL>
                    <a:lnR>
                      <a:noFill/>
                    </a:lnR>
                    <a:lnT>
                      <a:noFill/>
                    </a:lnT>
                    <a:lnB>
                      <a:noFill/>
                    </a:lnB>
                    <a:solidFill>
                      <a:srgbClr val="FCA477"/>
                    </a:solidFill>
                  </a:tcPr>
                </a:tc>
                <a:tc>
                  <a:txBody>
                    <a:bodyPr/>
                    <a:lstStyle/>
                    <a:p>
                      <a:pPr algn="r" fontAlgn="b"/>
                      <a:r>
                        <a:rPr lang="en-GB" sz="1500" b="0" i="0" u="none" strike="noStrike">
                          <a:effectLst/>
                          <a:latin typeface="Avenir Book" panose="02000503020000020003" pitchFamily="2" charset="0"/>
                        </a:rPr>
                        <a:t>1.08</a:t>
                      </a:r>
                    </a:p>
                  </a:txBody>
                  <a:tcPr marL="14288" marR="14288" marT="14288" marB="0" anchor="b">
                    <a:lnL>
                      <a:noFill/>
                    </a:lnL>
                    <a:lnR>
                      <a:noFill/>
                    </a:lnR>
                    <a:lnT>
                      <a:noFill/>
                    </a:lnT>
                    <a:lnB>
                      <a:noFill/>
                    </a:lnB>
                    <a:solidFill>
                      <a:srgbClr val="F98370"/>
                    </a:solidFill>
                  </a:tcPr>
                </a:tc>
                <a:tc>
                  <a:txBody>
                    <a:bodyPr/>
                    <a:lstStyle/>
                    <a:p>
                      <a:pPr algn="r" fontAlgn="b"/>
                      <a:r>
                        <a:rPr lang="en-GB" sz="1500" b="0" i="0" u="none" strike="noStrike">
                          <a:effectLst/>
                          <a:latin typeface="Avenir Book" panose="02000503020000020003" pitchFamily="2" charset="0"/>
                        </a:rPr>
                        <a:t>7.74</a:t>
                      </a:r>
                    </a:p>
                  </a:txBody>
                  <a:tcPr marL="14288" marR="14288" marT="14288" marB="0" anchor="b">
                    <a:lnL>
                      <a:noFill/>
                    </a:lnL>
                    <a:lnR>
                      <a:noFill/>
                    </a:lnR>
                    <a:lnT>
                      <a:noFill/>
                    </a:lnT>
                    <a:lnB>
                      <a:noFill/>
                    </a:lnB>
                    <a:solidFill>
                      <a:srgbClr val="F8786E"/>
                    </a:solidFill>
                  </a:tcPr>
                </a:tc>
                <a:extLst>
                  <a:ext uri="{0D108BD9-81ED-4DB2-BD59-A6C34878D82A}">
                    <a16:rowId xmlns:a16="http://schemas.microsoft.com/office/drawing/2014/main" val="1805425112"/>
                  </a:ext>
                </a:extLst>
              </a:tr>
              <a:tr h="304800">
                <a:tc>
                  <a:txBody>
                    <a:bodyPr/>
                    <a:lstStyle/>
                    <a:p>
                      <a:pPr algn="l" fontAlgn="b"/>
                      <a:r>
                        <a:rPr lang="en-GB" sz="1500" b="0" i="0" u="none" strike="noStrike">
                          <a:effectLst/>
                          <a:latin typeface="Avenir Book" panose="02000503020000020003" pitchFamily="2" charset="0"/>
                        </a:rPr>
                        <a:t>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35-44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43</a:t>
                      </a:r>
                    </a:p>
                  </a:txBody>
                  <a:tcPr marL="14288" marR="14288" marT="14288" marB="0" anchor="b">
                    <a:lnL>
                      <a:noFill/>
                    </a:lnL>
                    <a:lnR>
                      <a:noFill/>
                    </a:lnR>
                    <a:lnT>
                      <a:noFill/>
                    </a:lnT>
                    <a:lnB>
                      <a:noFill/>
                    </a:lnB>
                    <a:solidFill>
                      <a:srgbClr val="FFEB84"/>
                    </a:solidFill>
                  </a:tcPr>
                </a:tc>
                <a:tc>
                  <a:txBody>
                    <a:bodyPr/>
                    <a:lstStyle/>
                    <a:p>
                      <a:pPr algn="r" fontAlgn="b"/>
                      <a:r>
                        <a:rPr lang="en-GB" sz="1500" b="0" i="0" u="none" strike="noStrike">
                          <a:effectLst/>
                          <a:latin typeface="Avenir Book" panose="02000503020000020003" pitchFamily="2" charset="0"/>
                        </a:rPr>
                        <a:t>88.37%</a:t>
                      </a:r>
                    </a:p>
                  </a:txBody>
                  <a:tcPr marL="14288" marR="14288" marT="14288" marB="0" anchor="b">
                    <a:lnL>
                      <a:noFill/>
                    </a:lnL>
                    <a:lnR>
                      <a:noFill/>
                    </a:lnR>
                    <a:lnT>
                      <a:noFill/>
                    </a:lnT>
                    <a:lnB>
                      <a:noFill/>
                    </a:lnB>
                    <a:solidFill>
                      <a:srgbClr val="FDBB7B"/>
                    </a:solidFill>
                  </a:tcPr>
                </a:tc>
                <a:tc>
                  <a:txBody>
                    <a:bodyPr/>
                    <a:lstStyle/>
                    <a:p>
                      <a:pPr algn="r" fontAlgn="b"/>
                      <a:r>
                        <a:rPr lang="en-GB" sz="1500" b="0" i="0" u="none" strike="noStrike">
                          <a:effectLst/>
                          <a:latin typeface="Avenir Book" panose="02000503020000020003" pitchFamily="2" charset="0"/>
                        </a:rPr>
                        <a:t>2.23</a:t>
                      </a:r>
                    </a:p>
                  </a:txBody>
                  <a:tcPr marL="14288" marR="14288" marT="14288" marB="0" anchor="b">
                    <a:lnL>
                      <a:noFill/>
                    </a:lnL>
                    <a:lnR>
                      <a:noFill/>
                    </a:lnR>
                    <a:lnT>
                      <a:noFill/>
                    </a:lnT>
                    <a:lnB>
                      <a:noFill/>
                    </a:lnB>
                    <a:solidFill>
                      <a:srgbClr val="63BE7B"/>
                    </a:solidFill>
                  </a:tcPr>
                </a:tc>
                <a:tc>
                  <a:txBody>
                    <a:bodyPr/>
                    <a:lstStyle/>
                    <a:p>
                      <a:pPr algn="r" fontAlgn="b"/>
                      <a:r>
                        <a:rPr lang="en-GB" sz="1500" b="0" i="0" u="none" strike="noStrike">
                          <a:effectLst/>
                          <a:latin typeface="Avenir Book" panose="02000503020000020003" pitchFamily="2" charset="0"/>
                        </a:rPr>
                        <a:t>63.63</a:t>
                      </a:r>
                    </a:p>
                  </a:txBody>
                  <a:tcPr marL="14288" marR="14288" marT="14288" marB="0" anchor="b">
                    <a:lnL>
                      <a:noFill/>
                    </a:lnL>
                    <a:lnR>
                      <a:noFill/>
                    </a:lnR>
                    <a:lnT>
                      <a:noFill/>
                    </a:lnT>
                    <a:lnB>
                      <a:noFill/>
                    </a:lnB>
                    <a:solidFill>
                      <a:srgbClr val="DFE283"/>
                    </a:solidFill>
                  </a:tcPr>
                </a:tc>
                <a:extLst>
                  <a:ext uri="{0D108BD9-81ED-4DB2-BD59-A6C34878D82A}">
                    <a16:rowId xmlns:a16="http://schemas.microsoft.com/office/drawing/2014/main" val="95221136"/>
                  </a:ext>
                </a:extLst>
              </a:tr>
              <a:tr h="304800">
                <a:tc>
                  <a:txBody>
                    <a:bodyPr/>
                    <a:lstStyle/>
                    <a:p>
                      <a:pPr algn="l" fontAlgn="b"/>
                      <a:r>
                        <a:rPr lang="en-GB" sz="1500" b="0" i="0" u="none" strike="noStrike">
                          <a:effectLst/>
                          <a:latin typeface="Avenir Book" panose="02000503020000020003" pitchFamily="2" charset="0"/>
                        </a:rPr>
                        <a:t>female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45-54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52</a:t>
                      </a:r>
                    </a:p>
                  </a:txBody>
                  <a:tcPr marL="14288" marR="14288" marT="14288" marB="0" anchor="b">
                    <a:lnL>
                      <a:noFill/>
                    </a:lnL>
                    <a:lnR>
                      <a:noFill/>
                    </a:lnR>
                    <a:lnT>
                      <a:noFill/>
                    </a:lnT>
                    <a:lnB>
                      <a:noFill/>
                    </a:lnB>
                    <a:solidFill>
                      <a:srgbClr val="DBE182"/>
                    </a:solidFill>
                  </a:tcPr>
                </a:tc>
                <a:tc>
                  <a:txBody>
                    <a:bodyPr/>
                    <a:lstStyle/>
                    <a:p>
                      <a:pPr algn="r" fontAlgn="b"/>
                      <a:r>
                        <a:rPr lang="en-GB" sz="1500" b="0" i="0" u="none" strike="noStrike">
                          <a:effectLst/>
                          <a:latin typeface="Avenir Book" panose="02000503020000020003" pitchFamily="2" charset="0"/>
                        </a:rPr>
                        <a:t>80.77%</a:t>
                      </a:r>
                    </a:p>
                  </a:txBody>
                  <a:tcPr marL="14288" marR="14288" marT="14288" marB="0" anchor="b">
                    <a:lnL>
                      <a:noFill/>
                    </a:lnL>
                    <a:lnR>
                      <a:noFill/>
                    </a:lnR>
                    <a:lnT>
                      <a:noFill/>
                    </a:lnT>
                    <a:lnB>
                      <a:noFill/>
                    </a:lnB>
                    <a:solidFill>
                      <a:srgbClr val="D6DF81"/>
                    </a:solidFill>
                  </a:tcPr>
                </a:tc>
                <a:tc>
                  <a:txBody>
                    <a:bodyPr/>
                    <a:lstStyle/>
                    <a:p>
                      <a:pPr algn="r" fontAlgn="b"/>
                      <a:r>
                        <a:rPr lang="en-GB" sz="1500" b="0" i="0" u="none" strike="noStrike">
                          <a:effectLst/>
                          <a:latin typeface="Avenir Book" panose="02000503020000020003" pitchFamily="2" charset="0"/>
                        </a:rPr>
                        <a:t>1.33</a:t>
                      </a:r>
                    </a:p>
                  </a:txBody>
                  <a:tcPr marL="14288" marR="14288" marT="14288" marB="0" anchor="b">
                    <a:lnL>
                      <a:noFill/>
                    </a:lnL>
                    <a:lnR>
                      <a:noFill/>
                    </a:lnR>
                    <a:lnT>
                      <a:noFill/>
                    </a:lnT>
                    <a:lnB>
                      <a:noFill/>
                    </a:lnB>
                    <a:solidFill>
                      <a:srgbClr val="FAEA84"/>
                    </a:solidFill>
                  </a:tcPr>
                </a:tc>
                <a:tc>
                  <a:txBody>
                    <a:bodyPr/>
                    <a:lstStyle/>
                    <a:p>
                      <a:pPr algn="r" fontAlgn="b"/>
                      <a:r>
                        <a:rPr lang="en-GB" sz="1500" b="0" i="0" u="none" strike="noStrike">
                          <a:effectLst/>
                          <a:latin typeface="Avenir Book" panose="02000503020000020003" pitchFamily="2" charset="0"/>
                        </a:rPr>
                        <a:t>77.44</a:t>
                      </a:r>
                    </a:p>
                  </a:txBody>
                  <a:tcPr marL="14288" marR="14288" marT="14288" marB="0" anchor="b">
                    <a:lnL>
                      <a:noFill/>
                    </a:lnL>
                    <a:lnR>
                      <a:noFill/>
                    </a:lnR>
                    <a:lnT>
                      <a:noFill/>
                    </a:lnT>
                    <a:lnB>
                      <a:noFill/>
                    </a:lnB>
                    <a:solidFill>
                      <a:srgbClr val="C5DB81"/>
                    </a:solidFill>
                  </a:tcPr>
                </a:tc>
                <a:extLst>
                  <a:ext uri="{0D108BD9-81ED-4DB2-BD59-A6C34878D82A}">
                    <a16:rowId xmlns:a16="http://schemas.microsoft.com/office/drawing/2014/main" val="3942782835"/>
                  </a:ext>
                </a:extLst>
              </a:tr>
              <a:tr h="304800">
                <a:tc>
                  <a:txBody>
                    <a:bodyPr/>
                    <a:lstStyle/>
                    <a:p>
                      <a:pPr algn="l" fontAlgn="b"/>
                      <a:r>
                        <a:rPr lang="en-GB" sz="1500" b="0" i="0" u="none" strike="noStrike">
                          <a:effectLst/>
                          <a:latin typeface="Avenir Book" panose="02000503020000020003" pitchFamily="2" charset="0"/>
                        </a:rPr>
                        <a:t>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45-54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19</a:t>
                      </a:r>
                    </a:p>
                  </a:txBody>
                  <a:tcPr marL="14288" marR="14288" marT="14288" marB="0" anchor="b">
                    <a:lnL>
                      <a:noFill/>
                    </a:lnL>
                    <a:lnR>
                      <a:noFill/>
                    </a:lnR>
                    <a:lnT>
                      <a:noFill/>
                    </a:lnT>
                    <a:lnB>
                      <a:noFill/>
                    </a:lnB>
                    <a:solidFill>
                      <a:srgbClr val="F8696B"/>
                    </a:solidFill>
                  </a:tcPr>
                </a:tc>
                <a:tc>
                  <a:txBody>
                    <a:bodyPr/>
                    <a:lstStyle/>
                    <a:p>
                      <a:pPr algn="r" fontAlgn="b"/>
                      <a:r>
                        <a:rPr lang="en-GB" sz="1500" b="0" i="0" u="none" strike="noStrike">
                          <a:effectLst/>
                          <a:latin typeface="Avenir Book" panose="02000503020000020003" pitchFamily="2" charset="0"/>
                        </a:rPr>
                        <a:t>84.21%</a:t>
                      </a:r>
                    </a:p>
                  </a:txBody>
                  <a:tcPr marL="14288" marR="14288" marT="14288" marB="0" anchor="b">
                    <a:lnL>
                      <a:noFill/>
                    </a:lnL>
                    <a:lnR>
                      <a:noFill/>
                    </a:lnR>
                    <a:lnT>
                      <a:noFill/>
                    </a:lnT>
                    <a:lnB>
                      <a:noFill/>
                    </a:lnB>
                    <a:solidFill>
                      <a:srgbClr val="F9E983"/>
                    </a:solidFill>
                  </a:tcPr>
                </a:tc>
                <a:tc>
                  <a:txBody>
                    <a:bodyPr/>
                    <a:lstStyle/>
                    <a:p>
                      <a:pPr algn="r" fontAlgn="b"/>
                      <a:r>
                        <a:rPr lang="en-GB" sz="1500" b="0" i="0" u="none" strike="noStrike">
                          <a:effectLst/>
                          <a:latin typeface="Avenir Book" panose="02000503020000020003" pitchFamily="2" charset="0"/>
                        </a:rPr>
                        <a:t>1.26</a:t>
                      </a:r>
                    </a:p>
                  </a:txBody>
                  <a:tcPr marL="14288" marR="14288" marT="14288" marB="0" anchor="b">
                    <a:lnL>
                      <a:noFill/>
                    </a:lnL>
                    <a:lnR>
                      <a:noFill/>
                    </a:lnR>
                    <a:lnT>
                      <a:noFill/>
                    </a:lnT>
                    <a:lnB>
                      <a:noFill/>
                    </a:lnB>
                    <a:solidFill>
                      <a:srgbClr val="FEDB81"/>
                    </a:solidFill>
                  </a:tcPr>
                </a:tc>
                <a:tc>
                  <a:txBody>
                    <a:bodyPr/>
                    <a:lstStyle/>
                    <a:p>
                      <a:pPr algn="r" fontAlgn="b"/>
                      <a:r>
                        <a:rPr lang="en-GB" sz="1500" b="0" i="0" u="none" strike="noStrike">
                          <a:effectLst/>
                          <a:latin typeface="Avenir Book" panose="02000503020000020003" pitchFamily="2" charset="0"/>
                        </a:rPr>
                        <a:t>78.95</a:t>
                      </a:r>
                    </a:p>
                  </a:txBody>
                  <a:tcPr marL="14288" marR="14288" marT="14288" marB="0" anchor="b">
                    <a:lnL>
                      <a:noFill/>
                    </a:lnL>
                    <a:lnR>
                      <a:noFill/>
                    </a:lnR>
                    <a:lnT>
                      <a:noFill/>
                    </a:lnT>
                    <a:lnB>
                      <a:noFill/>
                    </a:lnB>
                    <a:solidFill>
                      <a:srgbClr val="C2DA81"/>
                    </a:solidFill>
                  </a:tcPr>
                </a:tc>
                <a:extLst>
                  <a:ext uri="{0D108BD9-81ED-4DB2-BD59-A6C34878D82A}">
                    <a16:rowId xmlns:a16="http://schemas.microsoft.com/office/drawing/2014/main" val="2148075571"/>
                  </a:ext>
                </a:extLst>
              </a:tr>
              <a:tr h="304800">
                <a:tc>
                  <a:txBody>
                    <a:bodyPr/>
                    <a:lstStyle/>
                    <a:p>
                      <a:pPr algn="l" fontAlgn="b"/>
                      <a:r>
                        <a:rPr lang="en-GB" sz="1500" b="0" i="0" u="none" strike="noStrike">
                          <a:effectLst/>
                          <a:latin typeface="Avenir Book" panose="02000503020000020003" pitchFamily="2" charset="0"/>
                        </a:rPr>
                        <a:t>female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55-64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43</a:t>
                      </a:r>
                    </a:p>
                  </a:txBody>
                  <a:tcPr marL="14288" marR="14288" marT="14288" marB="0" anchor="b">
                    <a:lnL>
                      <a:noFill/>
                    </a:lnL>
                    <a:lnR>
                      <a:noFill/>
                    </a:lnR>
                    <a:lnT>
                      <a:noFill/>
                    </a:lnT>
                    <a:lnB>
                      <a:noFill/>
                    </a:lnB>
                    <a:solidFill>
                      <a:srgbClr val="FFEB84"/>
                    </a:solidFill>
                  </a:tcPr>
                </a:tc>
                <a:tc>
                  <a:txBody>
                    <a:bodyPr/>
                    <a:lstStyle/>
                    <a:p>
                      <a:pPr algn="r" fontAlgn="b"/>
                      <a:r>
                        <a:rPr lang="en-GB" sz="1500" b="0" i="0" u="none" strike="noStrike">
                          <a:effectLst/>
                          <a:latin typeface="Avenir Book" panose="02000503020000020003" pitchFamily="2" charset="0"/>
                        </a:rPr>
                        <a:t>81.40%</a:t>
                      </a:r>
                    </a:p>
                  </a:txBody>
                  <a:tcPr marL="14288" marR="14288" marT="14288" marB="0" anchor="b">
                    <a:lnL>
                      <a:noFill/>
                    </a:lnL>
                    <a:lnR>
                      <a:noFill/>
                    </a:lnR>
                    <a:lnT>
                      <a:noFill/>
                    </a:lnT>
                    <a:lnB>
                      <a:noFill/>
                    </a:lnB>
                    <a:solidFill>
                      <a:srgbClr val="DCE182"/>
                    </a:solidFill>
                  </a:tcPr>
                </a:tc>
                <a:tc>
                  <a:txBody>
                    <a:bodyPr/>
                    <a:lstStyle/>
                    <a:p>
                      <a:pPr algn="r" fontAlgn="b"/>
                      <a:r>
                        <a:rPr lang="en-GB" sz="1500" b="0" i="0" u="none" strike="noStrike">
                          <a:effectLst/>
                          <a:latin typeface="Avenir Book" panose="02000503020000020003" pitchFamily="2" charset="0"/>
                        </a:rPr>
                        <a:t>1.49</a:t>
                      </a:r>
                    </a:p>
                  </a:txBody>
                  <a:tcPr marL="14288" marR="14288" marT="14288" marB="0" anchor="b">
                    <a:lnL>
                      <a:noFill/>
                    </a:lnL>
                    <a:lnR>
                      <a:noFill/>
                    </a:lnR>
                    <a:lnT>
                      <a:noFill/>
                    </a:lnT>
                    <a:lnB>
                      <a:noFill/>
                    </a:lnB>
                    <a:solidFill>
                      <a:srgbClr val="DFE283"/>
                    </a:solidFill>
                  </a:tcPr>
                </a:tc>
                <a:tc>
                  <a:txBody>
                    <a:bodyPr/>
                    <a:lstStyle/>
                    <a:p>
                      <a:pPr algn="r" fontAlgn="b"/>
                      <a:r>
                        <a:rPr lang="en-GB" sz="1500" b="0" i="0" u="none" strike="noStrike">
                          <a:effectLst/>
                          <a:latin typeface="Avenir Book" panose="02000503020000020003" pitchFamily="2" charset="0"/>
                        </a:rPr>
                        <a:t>39.93</a:t>
                      </a:r>
                    </a:p>
                  </a:txBody>
                  <a:tcPr marL="14288" marR="14288" marT="14288" marB="0" anchor="b">
                    <a:lnL>
                      <a:noFill/>
                    </a:lnL>
                    <a:lnR>
                      <a:noFill/>
                    </a:lnR>
                    <a:lnT>
                      <a:noFill/>
                    </a:lnT>
                    <a:lnB>
                      <a:noFill/>
                    </a:lnB>
                    <a:solidFill>
                      <a:srgbClr val="FED880"/>
                    </a:solidFill>
                  </a:tcPr>
                </a:tc>
                <a:extLst>
                  <a:ext uri="{0D108BD9-81ED-4DB2-BD59-A6C34878D82A}">
                    <a16:rowId xmlns:a16="http://schemas.microsoft.com/office/drawing/2014/main" val="422067679"/>
                  </a:ext>
                </a:extLst>
              </a:tr>
              <a:tr h="304800">
                <a:tc>
                  <a:txBody>
                    <a:bodyPr/>
                    <a:lstStyle/>
                    <a:p>
                      <a:pPr algn="l" fontAlgn="b"/>
                      <a:r>
                        <a:rPr lang="en-GB" sz="1500" b="0" i="0" u="none" strike="noStrike">
                          <a:effectLst/>
                          <a:latin typeface="Avenir Book" panose="02000503020000020003" pitchFamily="2" charset="0"/>
                        </a:rPr>
                        <a:t>female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65+</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36</a:t>
                      </a:r>
                    </a:p>
                  </a:txBody>
                  <a:tcPr marL="14288" marR="14288" marT="14288" marB="0" anchor="b">
                    <a:lnL>
                      <a:noFill/>
                    </a:lnL>
                    <a:lnR>
                      <a:noFill/>
                    </a:lnR>
                    <a:lnT>
                      <a:noFill/>
                    </a:lnT>
                    <a:lnB>
                      <a:noFill/>
                    </a:lnB>
                    <a:solidFill>
                      <a:srgbClr val="FCC57C"/>
                    </a:solidFill>
                  </a:tcPr>
                </a:tc>
                <a:tc>
                  <a:txBody>
                    <a:bodyPr/>
                    <a:lstStyle/>
                    <a:p>
                      <a:pPr algn="r" fontAlgn="b"/>
                      <a:r>
                        <a:rPr lang="en-GB" sz="1500" b="0" i="0" u="none" strike="noStrike">
                          <a:effectLst/>
                          <a:latin typeface="Avenir Book" panose="02000503020000020003" pitchFamily="2" charset="0"/>
                        </a:rPr>
                        <a:t>72.22%</a:t>
                      </a:r>
                    </a:p>
                  </a:txBody>
                  <a:tcPr marL="14288" marR="14288" marT="14288" marB="0" anchor="b">
                    <a:lnL>
                      <a:noFill/>
                    </a:lnL>
                    <a:lnR>
                      <a:noFill/>
                    </a:lnR>
                    <a:lnT>
                      <a:noFill/>
                    </a:lnT>
                    <a:lnB>
                      <a:noFill/>
                    </a:lnB>
                    <a:solidFill>
                      <a:srgbClr val="7EC57C"/>
                    </a:solidFill>
                  </a:tcPr>
                </a:tc>
                <a:tc>
                  <a:txBody>
                    <a:bodyPr/>
                    <a:lstStyle/>
                    <a:p>
                      <a:pPr algn="r" fontAlgn="b"/>
                      <a:r>
                        <a:rPr lang="en-GB" sz="1500" b="0" i="0" u="none" strike="noStrike">
                          <a:effectLst/>
                          <a:latin typeface="Avenir Book" panose="02000503020000020003" pitchFamily="2" charset="0"/>
                        </a:rPr>
                        <a:t>1.50</a:t>
                      </a:r>
                    </a:p>
                  </a:txBody>
                  <a:tcPr marL="14288" marR="14288" marT="14288" marB="0" anchor="b">
                    <a:lnL>
                      <a:noFill/>
                    </a:lnL>
                    <a:lnR>
                      <a:noFill/>
                    </a:lnR>
                    <a:lnT>
                      <a:noFill/>
                    </a:lnT>
                    <a:lnB>
                      <a:noFill/>
                    </a:lnB>
                    <a:solidFill>
                      <a:srgbClr val="DDE283"/>
                    </a:solidFill>
                  </a:tcPr>
                </a:tc>
                <a:tc>
                  <a:txBody>
                    <a:bodyPr/>
                    <a:lstStyle/>
                    <a:p>
                      <a:pPr algn="r" fontAlgn="b"/>
                      <a:r>
                        <a:rPr lang="en-GB" sz="1500" b="0" i="0" u="none" strike="noStrike">
                          <a:effectLst/>
                          <a:latin typeface="Avenir Book" panose="02000503020000020003" pitchFamily="2" charset="0"/>
                        </a:rPr>
                        <a:t>129.94</a:t>
                      </a:r>
                    </a:p>
                  </a:txBody>
                  <a:tcPr marL="14288" marR="14288" marT="14288" marB="0" anchor="b">
                    <a:lnL>
                      <a:noFill/>
                    </a:lnL>
                    <a:lnR>
                      <a:noFill/>
                    </a:lnR>
                    <a:lnT>
                      <a:noFill/>
                    </a:lnT>
                    <a:lnB>
                      <a:noFill/>
                    </a:lnB>
                    <a:solidFill>
                      <a:srgbClr val="63BE7B"/>
                    </a:solidFill>
                  </a:tcPr>
                </a:tc>
                <a:extLst>
                  <a:ext uri="{0D108BD9-81ED-4DB2-BD59-A6C34878D82A}">
                    <a16:rowId xmlns:a16="http://schemas.microsoft.com/office/drawing/2014/main" val="4234488581"/>
                  </a:ext>
                </a:extLst>
              </a:tr>
              <a:tr h="304800">
                <a:tc>
                  <a:txBody>
                    <a:bodyPr/>
                    <a:lstStyle/>
                    <a:p>
                      <a:pPr algn="l" fontAlgn="b"/>
                      <a:r>
                        <a:rPr lang="en-GB" sz="1500" b="0" i="0" u="none" strike="noStrike">
                          <a:effectLst/>
                          <a:latin typeface="Avenir Book" panose="02000503020000020003" pitchFamily="2" charset="0"/>
                        </a:rPr>
                        <a:t>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65+</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23</a:t>
                      </a:r>
                    </a:p>
                  </a:txBody>
                  <a:tcPr marL="14288" marR="14288" marT="14288" marB="0" anchor="b">
                    <a:lnL>
                      <a:noFill/>
                    </a:lnL>
                    <a:lnR>
                      <a:noFill/>
                    </a:lnR>
                    <a:lnT>
                      <a:noFill/>
                    </a:lnT>
                    <a:lnB>
                      <a:noFill/>
                    </a:lnB>
                    <a:solidFill>
                      <a:srgbClr val="F97E6F"/>
                    </a:solidFill>
                  </a:tcPr>
                </a:tc>
                <a:tc>
                  <a:txBody>
                    <a:bodyPr/>
                    <a:lstStyle/>
                    <a:p>
                      <a:pPr algn="r" fontAlgn="b"/>
                      <a:r>
                        <a:rPr lang="en-GB" sz="1500" b="0" i="0" u="none" strike="noStrike">
                          <a:effectLst/>
                          <a:latin typeface="Avenir Book" panose="02000503020000020003" pitchFamily="2" charset="0"/>
                        </a:rPr>
                        <a:t>69.57%</a:t>
                      </a:r>
                    </a:p>
                  </a:txBody>
                  <a:tcPr marL="14288" marR="14288" marT="14288" marB="0" anchor="b">
                    <a:lnL>
                      <a:noFill/>
                    </a:lnL>
                    <a:lnR>
                      <a:noFill/>
                    </a:lnR>
                    <a:lnT>
                      <a:noFill/>
                    </a:lnT>
                    <a:lnB>
                      <a:noFill/>
                    </a:lnB>
                    <a:solidFill>
                      <a:srgbClr val="63BE7B"/>
                    </a:solidFill>
                  </a:tcPr>
                </a:tc>
                <a:tc>
                  <a:txBody>
                    <a:bodyPr/>
                    <a:lstStyle/>
                    <a:p>
                      <a:pPr algn="r" fontAlgn="b"/>
                      <a:r>
                        <a:rPr lang="en-GB" sz="1500" b="0" i="0" u="none" strike="noStrike">
                          <a:effectLst/>
                          <a:latin typeface="Avenir Book" panose="02000503020000020003" pitchFamily="2" charset="0"/>
                        </a:rPr>
                        <a:t>1.39</a:t>
                      </a:r>
                    </a:p>
                  </a:txBody>
                  <a:tcPr marL="14288" marR="14288" marT="14288" marB="0" anchor="b">
                    <a:lnL>
                      <a:noFill/>
                    </a:lnL>
                    <a:lnR>
                      <a:noFill/>
                    </a:lnR>
                    <a:lnT>
                      <a:noFill/>
                    </a:lnT>
                    <a:lnB>
                      <a:noFill/>
                    </a:lnB>
                    <a:solidFill>
                      <a:srgbClr val="EFE784"/>
                    </a:solidFill>
                  </a:tcPr>
                </a:tc>
                <a:tc>
                  <a:txBody>
                    <a:bodyPr/>
                    <a:lstStyle/>
                    <a:p>
                      <a:pPr algn="r" fontAlgn="b"/>
                      <a:r>
                        <a:rPr lang="en-GB" sz="1500" b="0" i="0" u="none" strike="noStrike" dirty="0">
                          <a:effectLst/>
                          <a:latin typeface="Avenir Book" panose="02000503020000020003" pitchFamily="2" charset="0"/>
                        </a:rPr>
                        <a:t>50.57</a:t>
                      </a:r>
                    </a:p>
                  </a:txBody>
                  <a:tcPr marL="14288" marR="14288" marT="14288" marB="0" anchor="b">
                    <a:lnL>
                      <a:noFill/>
                    </a:lnL>
                    <a:lnR>
                      <a:noFill/>
                    </a:lnR>
                    <a:lnT>
                      <a:noFill/>
                    </a:lnT>
                    <a:lnB>
                      <a:noFill/>
                    </a:lnB>
                    <a:solidFill>
                      <a:srgbClr val="F7E984"/>
                    </a:solidFill>
                  </a:tcPr>
                </a:tc>
                <a:extLst>
                  <a:ext uri="{0D108BD9-81ED-4DB2-BD59-A6C34878D82A}">
                    <a16:rowId xmlns:a16="http://schemas.microsoft.com/office/drawing/2014/main" val="2751782962"/>
                  </a:ext>
                </a:extLst>
              </a:tr>
            </a:tbl>
          </a:graphicData>
        </a:graphic>
      </p:graphicFrame>
    </p:spTree>
    <p:extLst>
      <p:ext uri="{BB962C8B-B14F-4D97-AF65-F5344CB8AC3E}">
        <p14:creationId xmlns:p14="http://schemas.microsoft.com/office/powerpoint/2010/main" val="1769634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C92E-B621-7C40-847A-E463329E2F1A}"/>
              </a:ext>
            </a:extLst>
          </p:cNvPr>
          <p:cNvSpPr>
            <a:spLocks noGrp="1"/>
          </p:cNvSpPr>
          <p:nvPr>
            <p:ph type="title"/>
          </p:nvPr>
        </p:nvSpPr>
        <p:spPr/>
        <p:txBody>
          <a:bodyPr/>
          <a:lstStyle/>
          <a:p>
            <a:r>
              <a:rPr lang="en-GB" dirty="0"/>
              <a:t>History &amp; Culture</a:t>
            </a:r>
          </a:p>
        </p:txBody>
      </p:sp>
    </p:spTree>
    <p:extLst>
      <p:ext uri="{BB962C8B-B14F-4D97-AF65-F5344CB8AC3E}">
        <p14:creationId xmlns:p14="http://schemas.microsoft.com/office/powerpoint/2010/main" val="2115856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17" name="Picture 16">
            <a:extLst>
              <a:ext uri="{FF2B5EF4-FFF2-40B4-BE49-F238E27FC236}">
                <a16:creationId xmlns:a16="http://schemas.microsoft.com/office/drawing/2014/main" id="{944C15B5-6670-004D-BE95-3125710A9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6428" y="1818877"/>
            <a:ext cx="3616707" cy="3013922"/>
          </a:xfrm>
          <a:prstGeom prst="rect">
            <a:avLst/>
          </a:prstGeom>
          <a:ln>
            <a:solidFill>
              <a:schemeClr val="accent6"/>
            </a:solidFill>
          </a:ln>
        </p:spPr>
      </p:pic>
      <p:pic>
        <p:nvPicPr>
          <p:cNvPr id="14" name="Picture 13">
            <a:extLst>
              <a:ext uri="{FF2B5EF4-FFF2-40B4-BE49-F238E27FC236}">
                <a16:creationId xmlns:a16="http://schemas.microsoft.com/office/drawing/2014/main" id="{A9AF93F3-DE79-0142-BFE1-B5E2CA3B1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895" y="1818876"/>
            <a:ext cx="3616709" cy="3013923"/>
          </a:xfrm>
          <a:prstGeom prst="rect">
            <a:avLst/>
          </a:prstGeom>
          <a:ln>
            <a:solidFill>
              <a:schemeClr val="accent6"/>
            </a:solidFill>
          </a:ln>
        </p:spPr>
      </p:pic>
      <p:sp>
        <p:nvSpPr>
          <p:cNvPr id="219" name="Google Shape;219;p19"/>
          <p:cNvSpPr txBox="1">
            <a:spLocks noGrp="1"/>
          </p:cNvSpPr>
          <p:nvPr>
            <p:ph type="title"/>
          </p:nvPr>
        </p:nvSpPr>
        <p:spPr>
          <a:xfrm>
            <a:off x="253689" y="226898"/>
            <a:ext cx="12358341" cy="874094"/>
          </a:xfrm>
          <a:prstGeom prst="rect">
            <a:avLst/>
          </a:prstGeom>
          <a:noFill/>
          <a:ln>
            <a:noFill/>
          </a:ln>
        </p:spPr>
        <p:txBody>
          <a:bodyPr spcFirstLastPara="1" vert="horz" wrap="square" lIns="182850" tIns="182850" rIns="182850" bIns="182850" rtlCol="0" anchor="ctr" anchorCtr="0">
            <a:noAutofit/>
          </a:bodyPr>
          <a:lstStyle/>
          <a:p>
            <a:r>
              <a:rPr lang="en-GB" dirty="0"/>
              <a:t>Theme messaging</a:t>
            </a:r>
          </a:p>
        </p:txBody>
      </p:sp>
      <p:sp>
        <p:nvSpPr>
          <p:cNvPr id="9" name="Rectangle 8">
            <a:extLst>
              <a:ext uri="{FF2B5EF4-FFF2-40B4-BE49-F238E27FC236}">
                <a16:creationId xmlns:a16="http://schemas.microsoft.com/office/drawing/2014/main" id="{FF73569B-F3FB-3945-85CD-E74F30FCEF35}"/>
              </a:ext>
            </a:extLst>
          </p:cNvPr>
          <p:cNvSpPr/>
          <p:nvPr/>
        </p:nvSpPr>
        <p:spPr>
          <a:xfrm>
            <a:off x="5266551" y="1830173"/>
            <a:ext cx="3168234" cy="415498"/>
          </a:xfrm>
          <a:prstGeom prst="rect">
            <a:avLst/>
          </a:prstGeom>
        </p:spPr>
        <p:txBody>
          <a:bodyPr wrap="square">
            <a:spAutoFit/>
          </a:bodyPr>
          <a:lstStyle/>
          <a:p>
            <a:pPr defTabSz="1371600"/>
            <a:r>
              <a:rPr lang="en-GB" sz="2100" dirty="0">
                <a:solidFill>
                  <a:srgbClr val="982062"/>
                </a:solidFill>
                <a:latin typeface="Avenir Book" panose="02000503020000020003" pitchFamily="2" charset="0"/>
              </a:rPr>
              <a:t>Informational</a:t>
            </a:r>
            <a:endParaRPr lang="en-GB" sz="2100" dirty="0">
              <a:solidFill>
                <a:srgbClr val="F75F41"/>
              </a:solidFill>
              <a:latin typeface="Calibri" panose="020F0502020204030204"/>
            </a:endParaRPr>
          </a:p>
        </p:txBody>
      </p:sp>
      <p:sp>
        <p:nvSpPr>
          <p:cNvPr id="18" name="Rectangle 17">
            <a:extLst>
              <a:ext uri="{FF2B5EF4-FFF2-40B4-BE49-F238E27FC236}">
                <a16:creationId xmlns:a16="http://schemas.microsoft.com/office/drawing/2014/main" id="{499C7C00-0A3D-FC41-ACA7-B37F66BA05E0}"/>
              </a:ext>
            </a:extLst>
          </p:cNvPr>
          <p:cNvSpPr/>
          <p:nvPr/>
        </p:nvSpPr>
        <p:spPr>
          <a:xfrm>
            <a:off x="13084214" y="1828521"/>
            <a:ext cx="2792189" cy="415498"/>
          </a:xfrm>
          <a:prstGeom prst="rect">
            <a:avLst/>
          </a:prstGeom>
        </p:spPr>
        <p:txBody>
          <a:bodyPr wrap="square">
            <a:spAutoFit/>
          </a:bodyPr>
          <a:lstStyle/>
          <a:p>
            <a:pPr defTabSz="1371600"/>
            <a:r>
              <a:rPr lang="en-GB" sz="2100" dirty="0">
                <a:solidFill>
                  <a:srgbClr val="33A8AB"/>
                </a:solidFill>
                <a:latin typeface="Avenir Book" panose="02000503020000020003" pitchFamily="2" charset="0"/>
              </a:rPr>
              <a:t>Inspirational</a:t>
            </a:r>
            <a:endParaRPr lang="en-GB" sz="2100" dirty="0">
              <a:solidFill>
                <a:srgbClr val="33A8AB"/>
              </a:solidFill>
              <a:latin typeface="Calibri" panose="020F0502020204030204"/>
            </a:endParaRPr>
          </a:p>
        </p:txBody>
      </p:sp>
      <p:sp>
        <p:nvSpPr>
          <p:cNvPr id="60" name="TextBox 59">
            <a:extLst>
              <a:ext uri="{FF2B5EF4-FFF2-40B4-BE49-F238E27FC236}">
                <a16:creationId xmlns:a16="http://schemas.microsoft.com/office/drawing/2014/main" id="{FB0208A0-479F-E448-AE22-D89EF5785E1F}"/>
              </a:ext>
            </a:extLst>
          </p:cNvPr>
          <p:cNvSpPr txBox="1"/>
          <p:nvPr/>
        </p:nvSpPr>
        <p:spPr>
          <a:xfrm>
            <a:off x="5266552" y="2615003"/>
            <a:ext cx="3312332" cy="415498"/>
          </a:xfrm>
          <a:prstGeom prst="rect">
            <a:avLst/>
          </a:prstGeom>
          <a:noFill/>
          <a:ln>
            <a:noFill/>
          </a:ln>
        </p:spPr>
        <p:txBody>
          <a:bodyPr wrap="square" rtlCol="0">
            <a:spAutoFit/>
          </a:bodyPr>
          <a:lstStyle/>
          <a:p>
            <a:pPr defTabSz="1371600"/>
            <a:r>
              <a:rPr lang="en-GB" sz="2100" dirty="0">
                <a:solidFill>
                  <a:srgbClr val="000000"/>
                </a:solidFill>
                <a:latin typeface="Avenir Book" panose="02000503020000020003" pitchFamily="2" charset="0"/>
              </a:rPr>
              <a:t>742 clicks/0.087%CTR</a:t>
            </a:r>
          </a:p>
        </p:txBody>
      </p:sp>
      <p:sp>
        <p:nvSpPr>
          <p:cNvPr id="65" name="TextBox 64">
            <a:extLst>
              <a:ext uri="{FF2B5EF4-FFF2-40B4-BE49-F238E27FC236}">
                <a16:creationId xmlns:a16="http://schemas.microsoft.com/office/drawing/2014/main" id="{B3A2A7C6-BDB0-D34B-9BA7-88B3B44B2FCD}"/>
              </a:ext>
            </a:extLst>
          </p:cNvPr>
          <p:cNvSpPr txBox="1"/>
          <p:nvPr/>
        </p:nvSpPr>
        <p:spPr>
          <a:xfrm>
            <a:off x="13084214" y="2616192"/>
            <a:ext cx="3347466" cy="415498"/>
          </a:xfrm>
          <a:prstGeom prst="rect">
            <a:avLst/>
          </a:prstGeom>
          <a:noFill/>
          <a:ln>
            <a:noFill/>
          </a:ln>
        </p:spPr>
        <p:txBody>
          <a:bodyPr wrap="square" rtlCol="0">
            <a:spAutoFit/>
          </a:bodyPr>
          <a:lstStyle/>
          <a:p>
            <a:pPr defTabSz="1371600"/>
            <a:r>
              <a:rPr lang="en-GB" sz="2100" dirty="0">
                <a:solidFill>
                  <a:srgbClr val="000000"/>
                </a:solidFill>
                <a:latin typeface="Avenir Book" panose="02000503020000020003" pitchFamily="2" charset="0"/>
              </a:rPr>
              <a:t>724 clicks/0.085%CTR</a:t>
            </a:r>
          </a:p>
        </p:txBody>
      </p:sp>
      <p:sp>
        <p:nvSpPr>
          <p:cNvPr id="78" name="Google Shape;222;p19">
            <a:extLst>
              <a:ext uri="{FF2B5EF4-FFF2-40B4-BE49-F238E27FC236}">
                <a16:creationId xmlns:a16="http://schemas.microsoft.com/office/drawing/2014/main" id="{809E85ED-F65E-FF45-AB95-7A780A219241}"/>
              </a:ext>
            </a:extLst>
          </p:cNvPr>
          <p:cNvSpPr txBox="1"/>
          <p:nvPr/>
        </p:nvSpPr>
        <p:spPr>
          <a:xfrm>
            <a:off x="1321895" y="6366998"/>
            <a:ext cx="7814534" cy="1392728"/>
          </a:xfrm>
          <a:prstGeom prst="rect">
            <a:avLst/>
          </a:prstGeom>
          <a:noFill/>
          <a:ln>
            <a:noFill/>
          </a:ln>
        </p:spPr>
        <p:txBody>
          <a:bodyPr spcFirstLastPara="1" wrap="square" lIns="182850" tIns="182850" rIns="182850" bIns="182850" anchor="t" anchorCtr="0">
            <a:noAutofit/>
          </a:bodyPr>
          <a:lstStyle/>
          <a:p>
            <a:pPr defTabSz="1371600"/>
            <a:r>
              <a:rPr lang="en-GB" sz="2100" dirty="0">
                <a:solidFill>
                  <a:srgbClr val="000000"/>
                </a:solidFill>
                <a:latin typeface="Avenir Book" panose="02000503020000020003" pitchFamily="2" charset="0"/>
              </a:rPr>
              <a:t>The best performing creative was </a:t>
            </a:r>
            <a:r>
              <a:rPr lang="en-GB" sz="2100" dirty="0">
                <a:solidFill>
                  <a:srgbClr val="982062"/>
                </a:solidFill>
                <a:latin typeface="Avenir Book" panose="02000503020000020003" pitchFamily="2" charset="0"/>
              </a:rPr>
              <a:t>Informational</a:t>
            </a:r>
            <a:r>
              <a:rPr lang="en-GB" sz="2100" dirty="0">
                <a:solidFill>
                  <a:srgbClr val="000000"/>
                </a:solidFill>
                <a:latin typeface="Avenir Book" panose="02000503020000020003" pitchFamily="2" charset="0"/>
              </a:rPr>
              <a:t> which achieved a </a:t>
            </a:r>
            <a:r>
              <a:rPr lang="en-GB" sz="2100" dirty="0">
                <a:solidFill>
                  <a:srgbClr val="982062"/>
                </a:solidFill>
                <a:latin typeface="Avenir Book" panose="02000503020000020003" pitchFamily="2" charset="0"/>
              </a:rPr>
              <a:t>0.087% CTR. </a:t>
            </a:r>
            <a:r>
              <a:rPr lang="en-GB" sz="2100" dirty="0">
                <a:solidFill>
                  <a:srgbClr val="000000"/>
                </a:solidFill>
                <a:latin typeface="Avenir Book" panose="02000503020000020003" pitchFamily="2" charset="0"/>
              </a:rPr>
              <a:t>Informational also had the most on-site engagement.</a:t>
            </a:r>
          </a:p>
        </p:txBody>
      </p:sp>
      <p:sp>
        <p:nvSpPr>
          <p:cNvPr id="80" name="TextBox 79">
            <a:extLst>
              <a:ext uri="{FF2B5EF4-FFF2-40B4-BE49-F238E27FC236}">
                <a16:creationId xmlns:a16="http://schemas.microsoft.com/office/drawing/2014/main" id="{90287FB1-F215-A247-ABFC-A6FE21FAE11D}"/>
              </a:ext>
            </a:extLst>
          </p:cNvPr>
          <p:cNvSpPr txBox="1"/>
          <p:nvPr/>
        </p:nvSpPr>
        <p:spPr>
          <a:xfrm>
            <a:off x="16581380" y="9917669"/>
            <a:ext cx="1706621" cy="323165"/>
          </a:xfrm>
          <a:prstGeom prst="rect">
            <a:avLst/>
          </a:prstGeom>
          <a:noFill/>
        </p:spPr>
        <p:txBody>
          <a:bodyPr wrap="none" rtlCol="0">
            <a:spAutoFit/>
          </a:bodyPr>
          <a:lstStyle/>
          <a:p>
            <a:pPr algn="r" defTabSz="1371600"/>
            <a:r>
              <a:rPr lang="en-GB" sz="1500" dirty="0">
                <a:solidFill>
                  <a:srgbClr val="000000"/>
                </a:solidFill>
                <a:latin typeface="Avenir Book" panose="02000503020000020003" pitchFamily="2" charset="0"/>
              </a:rPr>
              <a:t>Source: Hotjar; MIQ</a:t>
            </a:r>
          </a:p>
        </p:txBody>
      </p:sp>
      <p:graphicFrame>
        <p:nvGraphicFramePr>
          <p:cNvPr id="3" name="Table 2">
            <a:extLst>
              <a:ext uri="{FF2B5EF4-FFF2-40B4-BE49-F238E27FC236}">
                <a16:creationId xmlns:a16="http://schemas.microsoft.com/office/drawing/2014/main" id="{02BB657C-F63B-E341-A778-DF6F073F5325}"/>
              </a:ext>
            </a:extLst>
          </p:cNvPr>
          <p:cNvGraphicFramePr>
            <a:graphicFrameLocks noGrp="1"/>
          </p:cNvGraphicFramePr>
          <p:nvPr/>
        </p:nvGraphicFramePr>
        <p:xfrm>
          <a:off x="9136429" y="6368187"/>
          <a:ext cx="8087246" cy="1518514"/>
        </p:xfrm>
        <a:graphic>
          <a:graphicData uri="http://schemas.openxmlformats.org/drawingml/2006/table">
            <a:tbl>
              <a:tblPr/>
              <a:tblGrid>
                <a:gridCol w="2823479">
                  <a:extLst>
                    <a:ext uri="{9D8B030D-6E8A-4147-A177-3AD203B41FA5}">
                      <a16:colId xmlns:a16="http://schemas.microsoft.com/office/drawing/2014/main" val="3482620788"/>
                    </a:ext>
                  </a:extLst>
                </a:gridCol>
                <a:gridCol w="1754589">
                  <a:extLst>
                    <a:ext uri="{9D8B030D-6E8A-4147-A177-3AD203B41FA5}">
                      <a16:colId xmlns:a16="http://schemas.microsoft.com/office/drawing/2014/main" val="941587741"/>
                    </a:ext>
                  </a:extLst>
                </a:gridCol>
                <a:gridCol w="1754589">
                  <a:extLst>
                    <a:ext uri="{9D8B030D-6E8A-4147-A177-3AD203B41FA5}">
                      <a16:colId xmlns:a16="http://schemas.microsoft.com/office/drawing/2014/main" val="466394719"/>
                    </a:ext>
                  </a:extLst>
                </a:gridCol>
                <a:gridCol w="1754589">
                  <a:extLst>
                    <a:ext uri="{9D8B030D-6E8A-4147-A177-3AD203B41FA5}">
                      <a16:colId xmlns:a16="http://schemas.microsoft.com/office/drawing/2014/main" val="3663910163"/>
                    </a:ext>
                  </a:extLst>
                </a:gridCol>
              </a:tblGrid>
              <a:tr h="878718">
                <a:tc>
                  <a:txBody>
                    <a:bodyPr/>
                    <a:lstStyle/>
                    <a:p>
                      <a:pPr algn="l" fontAlgn="b"/>
                      <a:r>
                        <a:rPr lang="en-GB" sz="1800" b="0" i="0" u="none" strike="noStrike">
                          <a:effectLst/>
                          <a:latin typeface="Avenir Book" panose="02000503020000020003" pitchFamily="2" charset="0"/>
                        </a:rPr>
                        <a:t>Ad Content</a:t>
                      </a:r>
                    </a:p>
                  </a:txBody>
                  <a:tcPr marL="14288" marR="14288" marT="14288" marB="0" anchor="ctr">
                    <a:lnL>
                      <a:noFill/>
                    </a:lnL>
                    <a:lnR>
                      <a:noFill/>
                    </a:lnR>
                    <a:lnT>
                      <a:noFill/>
                    </a:lnT>
                    <a:lnB>
                      <a:noFill/>
                    </a:lnB>
                  </a:tcPr>
                </a:tc>
                <a:tc>
                  <a:txBody>
                    <a:bodyPr/>
                    <a:lstStyle/>
                    <a:p>
                      <a:pPr algn="l" fontAlgn="b"/>
                      <a:r>
                        <a:rPr lang="en-GB" sz="1800" b="0" i="0" u="none" strike="noStrike">
                          <a:effectLst/>
                          <a:latin typeface="Avenir Book" panose="02000503020000020003" pitchFamily="2" charset="0"/>
                        </a:rPr>
                        <a:t>Bounce Rate</a:t>
                      </a:r>
                    </a:p>
                  </a:txBody>
                  <a:tcPr marL="14288" marR="14288" marT="14288" marB="0" anchor="ctr">
                    <a:lnL>
                      <a:noFill/>
                    </a:lnL>
                    <a:lnR>
                      <a:noFill/>
                    </a:lnR>
                    <a:lnT>
                      <a:noFill/>
                    </a:lnT>
                    <a:lnB>
                      <a:noFill/>
                    </a:lnB>
                  </a:tcPr>
                </a:tc>
                <a:tc>
                  <a:txBody>
                    <a:bodyPr/>
                    <a:lstStyle/>
                    <a:p>
                      <a:pPr algn="l" fontAlgn="b"/>
                      <a:r>
                        <a:rPr lang="en-GB" sz="1800" b="0" i="0" u="none" strike="noStrike">
                          <a:effectLst/>
                          <a:latin typeface="Avenir Book" panose="02000503020000020003" pitchFamily="2" charset="0"/>
                        </a:rPr>
                        <a:t>Pages/Session</a:t>
                      </a:r>
                    </a:p>
                  </a:txBody>
                  <a:tcPr marL="14288" marR="14288" marT="14288" marB="0" anchor="ctr">
                    <a:lnL>
                      <a:noFill/>
                    </a:lnL>
                    <a:lnR>
                      <a:noFill/>
                    </a:lnR>
                    <a:lnT>
                      <a:noFill/>
                    </a:lnT>
                    <a:lnB>
                      <a:noFill/>
                    </a:lnB>
                  </a:tcPr>
                </a:tc>
                <a:tc>
                  <a:txBody>
                    <a:bodyPr/>
                    <a:lstStyle/>
                    <a:p>
                      <a:pPr algn="l" fontAlgn="b"/>
                      <a:r>
                        <a:rPr lang="en-GB" sz="1800" b="0" i="0" u="none" strike="noStrike" dirty="0">
                          <a:effectLst/>
                          <a:latin typeface="Avenir Book" panose="02000503020000020003" pitchFamily="2" charset="0"/>
                        </a:rPr>
                        <a:t>Avg. Session Duration</a:t>
                      </a:r>
                    </a:p>
                  </a:txBody>
                  <a:tcPr marL="14288" marR="14288" marT="14288" marB="0" anchor="ctr">
                    <a:lnL>
                      <a:noFill/>
                    </a:lnL>
                    <a:lnR>
                      <a:noFill/>
                    </a:lnR>
                    <a:lnT>
                      <a:noFill/>
                    </a:lnT>
                    <a:lnB>
                      <a:noFill/>
                    </a:lnB>
                  </a:tcPr>
                </a:tc>
                <a:extLst>
                  <a:ext uri="{0D108BD9-81ED-4DB2-BD59-A6C34878D82A}">
                    <a16:rowId xmlns:a16="http://schemas.microsoft.com/office/drawing/2014/main" val="952295291"/>
                  </a:ext>
                </a:extLst>
              </a:tr>
              <a:tr h="319898">
                <a:tc>
                  <a:txBody>
                    <a:bodyPr/>
                    <a:lstStyle/>
                    <a:p>
                      <a:pPr algn="l" fontAlgn="b"/>
                      <a:r>
                        <a:rPr lang="en-GB" sz="1800" b="0" i="0" u="none" strike="noStrike" dirty="0">
                          <a:effectLst/>
                          <a:latin typeface="Avenir Book" panose="02000503020000020003" pitchFamily="2" charset="0"/>
                        </a:rPr>
                        <a:t>Inspirational</a:t>
                      </a:r>
                    </a:p>
                  </a:txBody>
                  <a:tcPr marL="14288" marR="14288" marT="14288" marB="0" anchor="ctr">
                    <a:lnL>
                      <a:noFill/>
                    </a:lnL>
                    <a:lnR>
                      <a:noFill/>
                    </a:lnR>
                    <a:lnT>
                      <a:noFill/>
                    </a:lnT>
                    <a:lnB>
                      <a:noFill/>
                    </a:lnB>
                  </a:tcPr>
                </a:tc>
                <a:tc>
                  <a:txBody>
                    <a:bodyPr/>
                    <a:lstStyle/>
                    <a:p>
                      <a:pPr algn="r" fontAlgn="b"/>
                      <a:r>
                        <a:rPr lang="en-GB" sz="1800" b="0" i="0" u="none" strike="noStrike">
                          <a:effectLst/>
                          <a:latin typeface="Avenir Book" panose="02000503020000020003" pitchFamily="2" charset="0"/>
                        </a:rPr>
                        <a:t>90.59%</a:t>
                      </a:r>
                    </a:p>
                  </a:txBody>
                  <a:tcPr marL="14288" marR="14288" marT="14288" marB="0" anchor="ctr">
                    <a:lnL>
                      <a:noFill/>
                    </a:lnL>
                    <a:lnR>
                      <a:noFill/>
                    </a:lnR>
                    <a:lnT>
                      <a:noFill/>
                    </a:lnT>
                    <a:lnB>
                      <a:noFill/>
                    </a:lnB>
                    <a:solidFill>
                      <a:srgbClr val="F8696B"/>
                    </a:solidFill>
                  </a:tcPr>
                </a:tc>
                <a:tc>
                  <a:txBody>
                    <a:bodyPr/>
                    <a:lstStyle/>
                    <a:p>
                      <a:pPr algn="r" fontAlgn="b"/>
                      <a:r>
                        <a:rPr lang="en-GB" sz="1800" b="0" i="0" u="none" strike="noStrike">
                          <a:effectLst/>
                          <a:latin typeface="Avenir Book" panose="02000503020000020003" pitchFamily="2" charset="0"/>
                        </a:rPr>
                        <a:t>1.19</a:t>
                      </a:r>
                    </a:p>
                  </a:txBody>
                  <a:tcPr marL="14288" marR="14288" marT="14288" marB="0" anchor="ctr">
                    <a:lnL>
                      <a:noFill/>
                    </a:lnL>
                    <a:lnR>
                      <a:noFill/>
                    </a:lnR>
                    <a:lnT>
                      <a:noFill/>
                    </a:lnT>
                    <a:lnB>
                      <a:noFill/>
                    </a:lnB>
                    <a:solidFill>
                      <a:srgbClr val="F8696B"/>
                    </a:solidFill>
                  </a:tcPr>
                </a:tc>
                <a:tc>
                  <a:txBody>
                    <a:bodyPr/>
                    <a:lstStyle/>
                    <a:p>
                      <a:pPr algn="r" fontAlgn="b"/>
                      <a:r>
                        <a:rPr lang="en-GB" sz="1800" b="0" i="0" u="none" strike="noStrike">
                          <a:effectLst/>
                          <a:latin typeface="Avenir Book" panose="02000503020000020003" pitchFamily="2" charset="0"/>
                        </a:rPr>
                        <a:t>17.01</a:t>
                      </a:r>
                    </a:p>
                  </a:txBody>
                  <a:tcPr marL="14288" marR="14288" marT="14288" marB="0" anchor="ctr">
                    <a:lnL>
                      <a:noFill/>
                    </a:lnL>
                    <a:lnR>
                      <a:noFill/>
                    </a:lnR>
                    <a:lnT>
                      <a:noFill/>
                    </a:lnT>
                    <a:lnB>
                      <a:noFill/>
                    </a:lnB>
                    <a:solidFill>
                      <a:srgbClr val="F8696B"/>
                    </a:solidFill>
                  </a:tcPr>
                </a:tc>
                <a:extLst>
                  <a:ext uri="{0D108BD9-81ED-4DB2-BD59-A6C34878D82A}">
                    <a16:rowId xmlns:a16="http://schemas.microsoft.com/office/drawing/2014/main" val="4008383401"/>
                  </a:ext>
                </a:extLst>
              </a:tr>
              <a:tr h="319898">
                <a:tc>
                  <a:txBody>
                    <a:bodyPr/>
                    <a:lstStyle/>
                    <a:p>
                      <a:pPr algn="l" fontAlgn="b"/>
                      <a:r>
                        <a:rPr lang="en-GB" sz="1800" b="0" i="0" u="none" strike="noStrike" dirty="0">
                          <a:effectLst/>
                          <a:latin typeface="Avenir Book" panose="02000503020000020003" pitchFamily="2" charset="0"/>
                        </a:rPr>
                        <a:t>Informational</a:t>
                      </a:r>
                    </a:p>
                  </a:txBody>
                  <a:tcPr marL="14288" marR="14288" marT="14288" marB="0" anchor="ctr">
                    <a:lnL>
                      <a:noFill/>
                    </a:lnL>
                    <a:lnR>
                      <a:noFill/>
                    </a:lnR>
                    <a:lnT>
                      <a:noFill/>
                    </a:lnT>
                    <a:lnB>
                      <a:noFill/>
                    </a:lnB>
                  </a:tcPr>
                </a:tc>
                <a:tc>
                  <a:txBody>
                    <a:bodyPr/>
                    <a:lstStyle/>
                    <a:p>
                      <a:pPr algn="r" fontAlgn="b"/>
                      <a:r>
                        <a:rPr lang="en-GB" sz="1800" b="0" i="0" u="none" strike="noStrike">
                          <a:effectLst/>
                          <a:latin typeface="Avenir Book" panose="02000503020000020003" pitchFamily="2" charset="0"/>
                        </a:rPr>
                        <a:t>87.55%</a:t>
                      </a:r>
                    </a:p>
                  </a:txBody>
                  <a:tcPr marL="14288" marR="14288" marT="14288" marB="0" anchor="ctr">
                    <a:lnL>
                      <a:noFill/>
                    </a:lnL>
                    <a:lnR>
                      <a:noFill/>
                    </a:lnR>
                    <a:lnT>
                      <a:noFill/>
                    </a:lnT>
                    <a:lnB>
                      <a:noFill/>
                    </a:lnB>
                    <a:solidFill>
                      <a:srgbClr val="63BE7B"/>
                    </a:solidFill>
                  </a:tcPr>
                </a:tc>
                <a:tc>
                  <a:txBody>
                    <a:bodyPr/>
                    <a:lstStyle/>
                    <a:p>
                      <a:pPr algn="r" fontAlgn="b"/>
                      <a:r>
                        <a:rPr lang="en-GB" sz="1800" b="0" i="0" u="none" strike="noStrike">
                          <a:effectLst/>
                          <a:latin typeface="Avenir Book" panose="02000503020000020003" pitchFamily="2" charset="0"/>
                        </a:rPr>
                        <a:t>1.27</a:t>
                      </a:r>
                    </a:p>
                  </a:txBody>
                  <a:tcPr marL="14288" marR="14288" marT="14288" marB="0" anchor="ctr">
                    <a:lnL>
                      <a:noFill/>
                    </a:lnL>
                    <a:lnR>
                      <a:noFill/>
                    </a:lnR>
                    <a:lnT>
                      <a:noFill/>
                    </a:lnT>
                    <a:lnB>
                      <a:noFill/>
                    </a:lnB>
                    <a:solidFill>
                      <a:srgbClr val="63BE7B"/>
                    </a:solidFill>
                  </a:tcPr>
                </a:tc>
                <a:tc>
                  <a:txBody>
                    <a:bodyPr/>
                    <a:lstStyle/>
                    <a:p>
                      <a:pPr algn="r" fontAlgn="b"/>
                      <a:r>
                        <a:rPr lang="en-GB" sz="1800" b="0" i="0" u="none" strike="noStrike" dirty="0">
                          <a:effectLst/>
                          <a:latin typeface="Avenir Book" panose="02000503020000020003" pitchFamily="2" charset="0"/>
                        </a:rPr>
                        <a:t>28.54</a:t>
                      </a:r>
                    </a:p>
                  </a:txBody>
                  <a:tcPr marL="14288" marR="14288" marT="14288" marB="0" anchor="ctr">
                    <a:lnL>
                      <a:noFill/>
                    </a:lnL>
                    <a:lnR>
                      <a:noFill/>
                    </a:lnR>
                    <a:lnT>
                      <a:noFill/>
                    </a:lnT>
                    <a:lnB>
                      <a:noFill/>
                    </a:lnB>
                    <a:solidFill>
                      <a:srgbClr val="63BE7B"/>
                    </a:solidFill>
                  </a:tcPr>
                </a:tc>
                <a:extLst>
                  <a:ext uri="{0D108BD9-81ED-4DB2-BD59-A6C34878D82A}">
                    <a16:rowId xmlns:a16="http://schemas.microsoft.com/office/drawing/2014/main" val="2787434027"/>
                  </a:ext>
                </a:extLst>
              </a:tr>
            </a:tbl>
          </a:graphicData>
        </a:graphic>
      </p:graphicFrame>
    </p:spTree>
    <p:extLst>
      <p:ext uri="{BB962C8B-B14F-4D97-AF65-F5344CB8AC3E}">
        <p14:creationId xmlns:p14="http://schemas.microsoft.com/office/powerpoint/2010/main" val="13658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19AF78C-0305-D946-B9FC-07B25348C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30" y="4537308"/>
            <a:ext cx="3619500" cy="2552700"/>
          </a:xfrm>
          <a:prstGeom prst="rect">
            <a:avLst/>
          </a:prstGeom>
        </p:spPr>
      </p:pic>
      <p:sp>
        <p:nvSpPr>
          <p:cNvPr id="2" name="Title 1">
            <a:extLst>
              <a:ext uri="{FF2B5EF4-FFF2-40B4-BE49-F238E27FC236}">
                <a16:creationId xmlns:a16="http://schemas.microsoft.com/office/drawing/2014/main" id="{60315985-D32A-CA4E-99C9-6335E1354B8F}"/>
              </a:ext>
            </a:extLst>
          </p:cNvPr>
          <p:cNvSpPr>
            <a:spLocks noGrp="1"/>
          </p:cNvSpPr>
          <p:nvPr>
            <p:ph type="title"/>
          </p:nvPr>
        </p:nvSpPr>
        <p:spPr/>
        <p:txBody>
          <a:bodyPr/>
          <a:lstStyle/>
          <a:p>
            <a:r>
              <a:rPr lang="en-GB" dirty="0"/>
              <a:t>Demographics</a:t>
            </a:r>
          </a:p>
        </p:txBody>
      </p:sp>
      <p:sp>
        <p:nvSpPr>
          <p:cNvPr id="3" name="Google Shape;222;p19">
            <a:extLst>
              <a:ext uri="{FF2B5EF4-FFF2-40B4-BE49-F238E27FC236}">
                <a16:creationId xmlns:a16="http://schemas.microsoft.com/office/drawing/2014/main" id="{D479C7B5-DDAF-4748-983B-9ECBC706CAF1}"/>
              </a:ext>
            </a:extLst>
          </p:cNvPr>
          <p:cNvSpPr txBox="1"/>
          <p:nvPr/>
        </p:nvSpPr>
        <p:spPr>
          <a:xfrm>
            <a:off x="585038" y="1190012"/>
            <a:ext cx="4148057" cy="2123712"/>
          </a:xfrm>
          <a:prstGeom prst="rect">
            <a:avLst/>
          </a:prstGeom>
          <a:noFill/>
          <a:ln>
            <a:noFill/>
          </a:ln>
        </p:spPr>
        <p:txBody>
          <a:bodyPr spcFirstLastPara="1" wrap="square" lIns="182850" tIns="182850" rIns="182850" bIns="182850" anchor="t" anchorCtr="0">
            <a:noAutofit/>
          </a:bodyPr>
          <a:lstStyle/>
          <a:p>
            <a:pPr defTabSz="1371600"/>
            <a:r>
              <a:rPr lang="en-GB" sz="2100" dirty="0">
                <a:solidFill>
                  <a:srgbClr val="000000"/>
                </a:solidFill>
                <a:latin typeface="Avenir Book" panose="02000503020000020003" pitchFamily="2" charset="0"/>
              </a:rPr>
              <a:t>Women index higher than men at 1.26 with </a:t>
            </a:r>
            <a:r>
              <a:rPr lang="en-GB" sz="2100" dirty="0">
                <a:solidFill>
                  <a:srgbClr val="982062"/>
                </a:solidFill>
                <a:latin typeface="Avenir Book" panose="02000503020000020003" pitchFamily="2" charset="0"/>
              </a:rPr>
              <a:t>65+</a:t>
            </a:r>
            <a:r>
              <a:rPr lang="en-GB" sz="2100" dirty="0">
                <a:solidFill>
                  <a:srgbClr val="000000"/>
                </a:solidFill>
                <a:latin typeface="Avenir Book" panose="02000503020000020003" pitchFamily="2" charset="0"/>
              </a:rPr>
              <a:t> followed by </a:t>
            </a:r>
            <a:r>
              <a:rPr lang="en-GB" sz="2100" dirty="0">
                <a:solidFill>
                  <a:srgbClr val="982062"/>
                </a:solidFill>
                <a:latin typeface="Avenir Book" panose="02000503020000020003" pitchFamily="2" charset="0"/>
              </a:rPr>
              <a:t>55-64</a:t>
            </a:r>
            <a:r>
              <a:rPr lang="en-GB" sz="2100" dirty="0">
                <a:solidFill>
                  <a:srgbClr val="000000"/>
                </a:solidFill>
                <a:latin typeface="Avenir Book" panose="02000503020000020003" pitchFamily="2" charset="0"/>
              </a:rPr>
              <a:t> the highest indexing age groups. They’re more likely to be married and have </a:t>
            </a:r>
            <a:r>
              <a:rPr lang="en-GB" sz="2100" dirty="0">
                <a:solidFill>
                  <a:srgbClr val="982062"/>
                </a:solidFill>
                <a:latin typeface="Avenir Book" panose="02000503020000020003" pitchFamily="2" charset="0"/>
              </a:rPr>
              <a:t>£50-60K HHI</a:t>
            </a:r>
            <a:r>
              <a:rPr lang="en-GB" sz="2100" dirty="0">
                <a:solidFill>
                  <a:srgbClr val="000000"/>
                </a:solidFill>
                <a:latin typeface="Avenir Book" panose="02000503020000020003" pitchFamily="2" charset="0"/>
              </a:rPr>
              <a:t>. They’re more likely to be </a:t>
            </a:r>
            <a:r>
              <a:rPr lang="en-GB" sz="2100" dirty="0">
                <a:solidFill>
                  <a:srgbClr val="982062"/>
                </a:solidFill>
                <a:latin typeface="Avenir Book" panose="02000503020000020003" pitchFamily="2" charset="0"/>
              </a:rPr>
              <a:t>C1 and C2 </a:t>
            </a:r>
            <a:r>
              <a:rPr lang="en-GB" sz="2100" dirty="0">
                <a:solidFill>
                  <a:srgbClr val="000000"/>
                </a:solidFill>
                <a:latin typeface="Avenir Book" panose="02000503020000020003" pitchFamily="2" charset="0"/>
              </a:rPr>
              <a:t>social class. </a:t>
            </a:r>
          </a:p>
        </p:txBody>
      </p:sp>
      <p:sp>
        <p:nvSpPr>
          <p:cNvPr id="13" name="TextBox 12">
            <a:extLst>
              <a:ext uri="{FF2B5EF4-FFF2-40B4-BE49-F238E27FC236}">
                <a16:creationId xmlns:a16="http://schemas.microsoft.com/office/drawing/2014/main" id="{8FB75B65-1344-3941-8A85-0B6040E412EC}"/>
              </a:ext>
            </a:extLst>
          </p:cNvPr>
          <p:cNvSpPr txBox="1"/>
          <p:nvPr/>
        </p:nvSpPr>
        <p:spPr>
          <a:xfrm>
            <a:off x="16798490" y="9917669"/>
            <a:ext cx="1489510" cy="323165"/>
          </a:xfrm>
          <a:prstGeom prst="rect">
            <a:avLst/>
          </a:prstGeom>
          <a:noFill/>
        </p:spPr>
        <p:txBody>
          <a:bodyPr wrap="none" rtlCol="0">
            <a:spAutoFit/>
          </a:bodyPr>
          <a:lstStyle/>
          <a:p>
            <a:pPr algn="r" defTabSz="1371600"/>
            <a:r>
              <a:rPr lang="en-GB" sz="1500" dirty="0">
                <a:solidFill>
                  <a:srgbClr val="000000"/>
                </a:solidFill>
                <a:latin typeface="Avenir Book" panose="02000503020000020003" pitchFamily="2" charset="0"/>
              </a:rPr>
              <a:t>Source: MIQ Hub</a:t>
            </a:r>
          </a:p>
        </p:txBody>
      </p:sp>
      <p:pic>
        <p:nvPicPr>
          <p:cNvPr id="5" name="Picture 4">
            <a:extLst>
              <a:ext uri="{FF2B5EF4-FFF2-40B4-BE49-F238E27FC236}">
                <a16:creationId xmlns:a16="http://schemas.microsoft.com/office/drawing/2014/main" id="{FF4095F0-73F5-8D44-AA54-56BA4A519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8500" y="4537308"/>
            <a:ext cx="3619500" cy="2857500"/>
          </a:xfrm>
          <a:prstGeom prst="rect">
            <a:avLst/>
          </a:prstGeom>
        </p:spPr>
      </p:pic>
      <p:pic>
        <p:nvPicPr>
          <p:cNvPr id="9" name="Picture 8">
            <a:extLst>
              <a:ext uri="{FF2B5EF4-FFF2-40B4-BE49-F238E27FC236}">
                <a16:creationId xmlns:a16="http://schemas.microsoft.com/office/drawing/2014/main" id="{5681BA93-FE93-0B49-A7D5-5DD6F7E36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132" y="4541811"/>
            <a:ext cx="3619500" cy="3505200"/>
          </a:xfrm>
          <a:prstGeom prst="rect">
            <a:avLst/>
          </a:prstGeom>
        </p:spPr>
      </p:pic>
      <p:pic>
        <p:nvPicPr>
          <p:cNvPr id="12" name="Picture 11">
            <a:extLst>
              <a:ext uri="{FF2B5EF4-FFF2-40B4-BE49-F238E27FC236}">
                <a16:creationId xmlns:a16="http://schemas.microsoft.com/office/drawing/2014/main" id="{350B95C0-DCE3-CB47-8D12-8F8917DAC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30" y="7288076"/>
            <a:ext cx="3619500" cy="2819400"/>
          </a:xfrm>
          <a:prstGeom prst="rect">
            <a:avLst/>
          </a:prstGeom>
        </p:spPr>
      </p:pic>
      <p:pic>
        <p:nvPicPr>
          <p:cNvPr id="16" name="Picture 15">
            <a:extLst>
              <a:ext uri="{FF2B5EF4-FFF2-40B4-BE49-F238E27FC236}">
                <a16:creationId xmlns:a16="http://schemas.microsoft.com/office/drawing/2014/main" id="{7B53A9AC-D16E-4142-B630-5CC8645519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1415" y="7288076"/>
            <a:ext cx="3619500" cy="2628900"/>
          </a:xfrm>
          <a:prstGeom prst="rect">
            <a:avLst/>
          </a:prstGeom>
        </p:spPr>
      </p:pic>
      <p:pic>
        <p:nvPicPr>
          <p:cNvPr id="19" name="Picture 18">
            <a:extLst>
              <a:ext uri="{FF2B5EF4-FFF2-40B4-BE49-F238E27FC236}">
                <a16:creationId xmlns:a16="http://schemas.microsoft.com/office/drawing/2014/main" id="{99E4D3AB-8D13-EE48-BD21-E5EB80922B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7764" y="7284662"/>
            <a:ext cx="3619500" cy="2552700"/>
          </a:xfrm>
          <a:prstGeom prst="rect">
            <a:avLst/>
          </a:prstGeom>
        </p:spPr>
      </p:pic>
      <p:pic>
        <p:nvPicPr>
          <p:cNvPr id="21" name="Picture 20">
            <a:extLst>
              <a:ext uri="{FF2B5EF4-FFF2-40B4-BE49-F238E27FC236}">
                <a16:creationId xmlns:a16="http://schemas.microsoft.com/office/drawing/2014/main" id="{3E6F7DA1-D283-8C4F-8C4D-E645B84B2B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43198" y="4537308"/>
            <a:ext cx="3619500" cy="2552700"/>
          </a:xfrm>
          <a:prstGeom prst="rect">
            <a:avLst/>
          </a:prstGeom>
        </p:spPr>
      </p:pic>
      <p:pic>
        <p:nvPicPr>
          <p:cNvPr id="24" name="Picture 23">
            <a:extLst>
              <a:ext uri="{FF2B5EF4-FFF2-40B4-BE49-F238E27FC236}">
                <a16:creationId xmlns:a16="http://schemas.microsoft.com/office/drawing/2014/main" id="{9691B7D0-0D88-A446-ABFD-27DE7D4AC8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28264" y="4537308"/>
            <a:ext cx="3619500" cy="2552700"/>
          </a:xfrm>
          <a:prstGeom prst="rect">
            <a:avLst/>
          </a:prstGeom>
        </p:spPr>
      </p:pic>
      <p:sp>
        <p:nvSpPr>
          <p:cNvPr id="14" name="Google Shape;222;p19">
            <a:extLst>
              <a:ext uri="{FF2B5EF4-FFF2-40B4-BE49-F238E27FC236}">
                <a16:creationId xmlns:a16="http://schemas.microsoft.com/office/drawing/2014/main" id="{7E0C4E96-32E3-2C40-9D00-FB8559188BE7}"/>
              </a:ext>
            </a:extLst>
          </p:cNvPr>
          <p:cNvSpPr txBox="1"/>
          <p:nvPr/>
        </p:nvSpPr>
        <p:spPr>
          <a:xfrm>
            <a:off x="4733095" y="1190012"/>
            <a:ext cx="7707686" cy="2573360"/>
          </a:xfrm>
          <a:prstGeom prst="rect">
            <a:avLst/>
          </a:prstGeom>
          <a:noFill/>
          <a:ln>
            <a:noFill/>
          </a:ln>
        </p:spPr>
        <p:txBody>
          <a:bodyPr spcFirstLastPara="1" wrap="square" lIns="182850" tIns="182850" rIns="182850" bIns="182850" anchor="t" anchorCtr="0">
            <a:noAutofit/>
          </a:bodyPr>
          <a:lstStyle/>
          <a:p>
            <a:pPr defTabSz="1371600"/>
            <a:r>
              <a:rPr lang="en-GB" sz="2100" dirty="0">
                <a:solidFill>
                  <a:srgbClr val="982062"/>
                </a:solidFill>
                <a:latin typeface="Avenir Book" panose="02000503020000020003" pitchFamily="2" charset="0"/>
              </a:rPr>
              <a:t>Most interest comes from </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Kent</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East Sussex</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Buckinghamshire</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Bromley</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Suffolk</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Essex</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Bedfordshire</a:t>
            </a:r>
          </a:p>
          <a:p>
            <a:pPr marL="428625" indent="-428625" defTabSz="1371600">
              <a:buFont typeface="Arial" panose="020B0604020202020204" pitchFamily="34" charset="0"/>
              <a:buChar char="•"/>
            </a:pPr>
            <a:r>
              <a:rPr lang="en-GB" sz="2100" dirty="0">
                <a:solidFill>
                  <a:srgbClr val="000000"/>
                </a:solidFill>
                <a:latin typeface="Avenir Book" panose="02000503020000020003" pitchFamily="2" charset="0"/>
              </a:rPr>
              <a:t>Oxfordshire</a:t>
            </a:r>
          </a:p>
        </p:txBody>
      </p:sp>
      <p:graphicFrame>
        <p:nvGraphicFramePr>
          <p:cNvPr id="4" name="Table 3">
            <a:extLst>
              <a:ext uri="{FF2B5EF4-FFF2-40B4-BE49-F238E27FC236}">
                <a16:creationId xmlns:a16="http://schemas.microsoft.com/office/drawing/2014/main" id="{71C57F98-1CBF-D949-A1F4-AC834486F00B}"/>
              </a:ext>
            </a:extLst>
          </p:cNvPr>
          <p:cNvGraphicFramePr>
            <a:graphicFrameLocks noGrp="1"/>
          </p:cNvGraphicFramePr>
          <p:nvPr>
            <p:extLst>
              <p:ext uri="{D42A27DB-BD31-4B8C-83A1-F6EECF244321}">
                <p14:modId xmlns:p14="http://schemas.microsoft.com/office/powerpoint/2010/main" val="670620939"/>
              </p:ext>
            </p:extLst>
          </p:nvPr>
        </p:nvGraphicFramePr>
        <p:xfrm>
          <a:off x="8392289" y="1190012"/>
          <a:ext cx="9356867" cy="3113892"/>
        </p:xfrm>
        <a:graphic>
          <a:graphicData uri="http://schemas.openxmlformats.org/drawingml/2006/table">
            <a:tbl>
              <a:tblPr firstRow="1">
                <a:tableStyleId>{9DCAF9ED-07DC-4A11-8D7F-57B35C25682E}</a:tableStyleId>
              </a:tblPr>
              <a:tblGrid>
                <a:gridCol w="9356867">
                  <a:extLst>
                    <a:ext uri="{9D8B030D-6E8A-4147-A177-3AD203B41FA5}">
                      <a16:colId xmlns:a16="http://schemas.microsoft.com/office/drawing/2014/main" val="2743921054"/>
                    </a:ext>
                  </a:extLst>
                </a:gridCol>
              </a:tblGrid>
              <a:tr h="296352">
                <a:tc>
                  <a:txBody>
                    <a:bodyPr/>
                    <a:lstStyle/>
                    <a:p>
                      <a:pPr algn="l" fontAlgn="b"/>
                      <a:r>
                        <a:rPr lang="en-GB" sz="1800" u="none" strike="noStrike" dirty="0">
                          <a:effectLst/>
                          <a:latin typeface="Avenir Roman" panose="02000503020000020003" pitchFamily="2" charset="0"/>
                        </a:rPr>
                        <a:t>Top 10 statuses and interests</a:t>
                      </a:r>
                      <a:endParaRPr lang="en-GB" sz="1800" b="1" i="0" u="none" strike="noStrike" dirty="0">
                        <a:solidFill>
                          <a:srgbClr val="000000"/>
                        </a:solidFill>
                        <a:effectLst/>
                        <a:latin typeface="Avenir Roman" panose="02000503020000020003" pitchFamily="2" charset="0"/>
                      </a:endParaRPr>
                    </a:p>
                  </a:txBody>
                  <a:tcPr marL="6690" marR="6690" marT="6690" marB="0" anchor="b"/>
                </a:tc>
                <a:extLst>
                  <a:ext uri="{0D108BD9-81ED-4DB2-BD59-A6C34878D82A}">
                    <a16:rowId xmlns:a16="http://schemas.microsoft.com/office/drawing/2014/main" val="2437245455"/>
                  </a:ext>
                </a:extLst>
              </a:tr>
              <a:tr h="281754">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Sports - Interest - Horse Racing</a:t>
                      </a:r>
                    </a:p>
                  </a:txBody>
                  <a:tcPr marL="14288" marR="14288" marT="14288" marB="0" anchor="b"/>
                </a:tc>
                <a:extLst>
                  <a:ext uri="{0D108BD9-81ED-4DB2-BD59-A6C34878D82A}">
                    <a16:rowId xmlns:a16="http://schemas.microsoft.com/office/drawing/2014/main" val="1002354105"/>
                  </a:ext>
                </a:extLst>
              </a:tr>
              <a:tr h="281754">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Arts and Sciences - Interest - Social Sciences and Humanities - </a:t>
                      </a:r>
                      <a:r>
                        <a:rPr lang="en-GB" sz="1500" b="1" i="0" u="none" strike="noStrike" dirty="0">
                          <a:solidFill>
                            <a:srgbClr val="FF0000"/>
                          </a:solidFill>
                          <a:effectLst/>
                          <a:latin typeface="Avenir Book" panose="02000503020000020003" pitchFamily="2" charset="0"/>
                        </a:rPr>
                        <a:t>Ecology</a:t>
                      </a:r>
                    </a:p>
                  </a:txBody>
                  <a:tcPr marL="14288" marR="14288" marT="14288" marB="0" anchor="b"/>
                </a:tc>
                <a:extLst>
                  <a:ext uri="{0D108BD9-81ED-4DB2-BD59-A6C34878D82A}">
                    <a16:rowId xmlns:a16="http://schemas.microsoft.com/office/drawing/2014/main" val="857193561"/>
                  </a:ext>
                </a:extLst>
              </a:tr>
              <a:tr h="281754">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Consumer Electronics - Interest - </a:t>
                      </a:r>
                      <a:r>
                        <a:rPr lang="en-GB" sz="1500" b="1" i="0" u="none" strike="noStrike" dirty="0">
                          <a:solidFill>
                            <a:srgbClr val="FF0000"/>
                          </a:solidFill>
                          <a:effectLst/>
                          <a:latin typeface="Avenir Book" panose="02000503020000020003" pitchFamily="2" charset="0"/>
                        </a:rPr>
                        <a:t>Video Games - Genre - Action and Adventure</a:t>
                      </a:r>
                    </a:p>
                  </a:txBody>
                  <a:tcPr marL="14288" marR="14288" marT="14288" marB="0" anchor="b"/>
                </a:tc>
                <a:extLst>
                  <a:ext uri="{0D108BD9-81ED-4DB2-BD59-A6C34878D82A}">
                    <a16:rowId xmlns:a16="http://schemas.microsoft.com/office/drawing/2014/main" val="1979803422"/>
                  </a:ext>
                </a:extLst>
              </a:tr>
              <a:tr h="281754">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Politics - Interest - US Politics</a:t>
                      </a:r>
                    </a:p>
                  </a:txBody>
                  <a:tcPr marL="14288" marR="14288" marT="14288" marB="0" anchor="b"/>
                </a:tc>
                <a:extLst>
                  <a:ext uri="{0D108BD9-81ED-4DB2-BD59-A6C34878D82A}">
                    <a16:rowId xmlns:a16="http://schemas.microsoft.com/office/drawing/2014/main" val="2967993731"/>
                  </a:ext>
                </a:extLst>
              </a:tr>
              <a:tr h="281754">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Arts and Sciences - Interest - Social Sciences and Humanities - Architecture</a:t>
                      </a:r>
                    </a:p>
                  </a:txBody>
                  <a:tcPr marL="14288" marR="14288" marT="14288" marB="0" anchor="b"/>
                </a:tc>
                <a:extLst>
                  <a:ext uri="{0D108BD9-81ED-4DB2-BD59-A6C34878D82A}">
                    <a16:rowId xmlns:a16="http://schemas.microsoft.com/office/drawing/2014/main" val="3968055746"/>
                  </a:ext>
                </a:extLst>
              </a:tr>
              <a:tr h="281754">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Entertainment - Interest - Audio - </a:t>
                      </a:r>
                      <a:r>
                        <a:rPr lang="en-GB" sz="1500" b="1" i="0" u="none" strike="noStrike" dirty="0">
                          <a:solidFill>
                            <a:srgbClr val="FF0000"/>
                          </a:solidFill>
                          <a:effectLst/>
                          <a:latin typeface="Avenir Book" panose="02000503020000020003" pitchFamily="2" charset="0"/>
                        </a:rPr>
                        <a:t>Podcasts</a:t>
                      </a:r>
                    </a:p>
                  </a:txBody>
                  <a:tcPr marL="14288" marR="14288" marT="14288" marB="0" anchor="b"/>
                </a:tc>
                <a:extLst>
                  <a:ext uri="{0D108BD9-81ED-4DB2-BD59-A6C34878D82A}">
                    <a16:rowId xmlns:a16="http://schemas.microsoft.com/office/drawing/2014/main" val="882652227"/>
                  </a:ext>
                </a:extLst>
              </a:tr>
              <a:tr h="281754">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Travel - Interest - Destinations - Africa</a:t>
                      </a:r>
                    </a:p>
                  </a:txBody>
                  <a:tcPr marL="14288" marR="14288" marT="14288" marB="0" anchor="b"/>
                </a:tc>
                <a:extLst>
                  <a:ext uri="{0D108BD9-81ED-4DB2-BD59-A6C34878D82A}">
                    <a16:rowId xmlns:a16="http://schemas.microsoft.com/office/drawing/2014/main" val="2001405223"/>
                  </a:ext>
                </a:extLst>
              </a:tr>
              <a:tr h="281754">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Sports - Interest - Cricket</a:t>
                      </a:r>
                    </a:p>
                  </a:txBody>
                  <a:tcPr marL="14288" marR="14288" marT="14288" marB="0" anchor="b"/>
                </a:tc>
                <a:extLst>
                  <a:ext uri="{0D108BD9-81ED-4DB2-BD59-A6C34878D82A}">
                    <a16:rowId xmlns:a16="http://schemas.microsoft.com/office/drawing/2014/main" val="495139225"/>
                  </a:ext>
                </a:extLst>
              </a:tr>
              <a:tr h="281754">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Sports - Interest - Indoor Sports - Volleyball</a:t>
                      </a:r>
                    </a:p>
                  </a:txBody>
                  <a:tcPr marL="14288" marR="14288" marT="14288" marB="0" anchor="b"/>
                </a:tc>
                <a:extLst>
                  <a:ext uri="{0D108BD9-81ED-4DB2-BD59-A6C34878D82A}">
                    <a16:rowId xmlns:a16="http://schemas.microsoft.com/office/drawing/2014/main" val="953667290"/>
                  </a:ext>
                </a:extLst>
              </a:tr>
              <a:tr h="281754">
                <a:tc>
                  <a:txBody>
                    <a:bodyPr/>
                    <a:lstStyle/>
                    <a:p>
                      <a:pPr algn="l" fontAlgn="auto"/>
                      <a:r>
                        <a:rPr lang="en-GB" sz="1500" b="0" i="0" u="none" strike="noStrike" dirty="0" err="1">
                          <a:solidFill>
                            <a:srgbClr val="2B0030"/>
                          </a:solidFill>
                          <a:effectLst/>
                          <a:latin typeface="Avenir Book" panose="02000503020000020003" pitchFamily="2" charset="0"/>
                        </a:rPr>
                        <a:t>Eyeota</a:t>
                      </a:r>
                      <a:r>
                        <a:rPr lang="en-GB" sz="1500" b="0" i="0" u="none" strike="noStrike" dirty="0">
                          <a:solidFill>
                            <a:srgbClr val="2B0030"/>
                          </a:solidFill>
                          <a:effectLst/>
                          <a:latin typeface="Avenir Book" panose="02000503020000020003" pitchFamily="2" charset="0"/>
                        </a:rPr>
                        <a:t> - Arts and Sciences - Interest - Sciences - Biology</a:t>
                      </a:r>
                    </a:p>
                  </a:txBody>
                  <a:tcPr marL="14288" marR="14288" marT="14288" marB="0" anchor="b"/>
                </a:tc>
                <a:extLst>
                  <a:ext uri="{0D108BD9-81ED-4DB2-BD59-A6C34878D82A}">
                    <a16:rowId xmlns:a16="http://schemas.microsoft.com/office/drawing/2014/main" val="1374763158"/>
                  </a:ext>
                </a:extLst>
              </a:tr>
            </a:tbl>
          </a:graphicData>
        </a:graphic>
      </p:graphicFrame>
    </p:spTree>
    <p:extLst>
      <p:ext uri="{BB962C8B-B14F-4D97-AF65-F5344CB8AC3E}">
        <p14:creationId xmlns:p14="http://schemas.microsoft.com/office/powerpoint/2010/main" val="590328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B9C6F8-ADCD-43A0-8E84-967F96894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90" y="114300"/>
            <a:ext cx="17954562" cy="9982200"/>
          </a:xfrm>
          <a:prstGeom prst="rect">
            <a:avLst/>
          </a:prstGeom>
        </p:spPr>
      </p:pic>
    </p:spTree>
    <p:extLst>
      <p:ext uri="{BB962C8B-B14F-4D97-AF65-F5344CB8AC3E}">
        <p14:creationId xmlns:p14="http://schemas.microsoft.com/office/powerpoint/2010/main" val="63948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70" name="Google Shape;270;p22"/>
          <p:cNvSpPr txBox="1">
            <a:spLocks noGrp="1"/>
          </p:cNvSpPr>
          <p:nvPr>
            <p:ph type="title"/>
          </p:nvPr>
        </p:nvSpPr>
        <p:spPr>
          <a:prstGeom prst="rect">
            <a:avLst/>
          </a:prstGeom>
          <a:noFill/>
          <a:ln>
            <a:noFill/>
          </a:ln>
        </p:spPr>
        <p:txBody>
          <a:bodyPr spcFirstLastPara="1" vert="horz" wrap="square" lIns="182850" tIns="182850" rIns="182850" bIns="182850" rtlCol="0" anchor="ctr" anchorCtr="0">
            <a:noAutofit/>
          </a:bodyPr>
          <a:lstStyle/>
          <a:p>
            <a:r>
              <a:rPr lang="en-GB" dirty="0"/>
              <a:t>On-site behaviour and user flow</a:t>
            </a:r>
          </a:p>
        </p:txBody>
      </p:sp>
      <p:sp>
        <p:nvSpPr>
          <p:cNvPr id="17" name="Rectangle 16">
            <a:extLst>
              <a:ext uri="{FF2B5EF4-FFF2-40B4-BE49-F238E27FC236}">
                <a16:creationId xmlns:a16="http://schemas.microsoft.com/office/drawing/2014/main" id="{2C0FB149-0750-4547-9DAE-AE0117FDF517}"/>
              </a:ext>
            </a:extLst>
          </p:cNvPr>
          <p:cNvSpPr/>
          <p:nvPr/>
        </p:nvSpPr>
        <p:spPr>
          <a:xfrm>
            <a:off x="3830554" y="5211791"/>
            <a:ext cx="2465615" cy="506186"/>
          </a:xfrm>
          <a:prstGeom prst="rect">
            <a:avLst/>
          </a:prstGeom>
          <a:solidFill>
            <a:schemeClr val="accent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Shared Experiences</a:t>
            </a:r>
          </a:p>
        </p:txBody>
      </p:sp>
      <p:sp>
        <p:nvSpPr>
          <p:cNvPr id="19" name="Rectangle 18">
            <a:extLst>
              <a:ext uri="{FF2B5EF4-FFF2-40B4-BE49-F238E27FC236}">
                <a16:creationId xmlns:a16="http://schemas.microsoft.com/office/drawing/2014/main" id="{EFECA861-EEA6-4C4B-B451-33A7D5517D21}"/>
              </a:ext>
            </a:extLst>
          </p:cNvPr>
          <p:cNvSpPr/>
          <p:nvPr/>
        </p:nvSpPr>
        <p:spPr>
          <a:xfrm>
            <a:off x="3830552" y="5998643"/>
            <a:ext cx="2465615" cy="506186"/>
          </a:xfrm>
          <a:prstGeom prst="rect">
            <a:avLst/>
          </a:prstGeom>
          <a:solidFill>
            <a:schemeClr val="accent3"/>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Health &amp; Wellbeing</a:t>
            </a:r>
          </a:p>
        </p:txBody>
      </p:sp>
      <p:sp>
        <p:nvSpPr>
          <p:cNvPr id="20" name="Rectangle 19">
            <a:extLst>
              <a:ext uri="{FF2B5EF4-FFF2-40B4-BE49-F238E27FC236}">
                <a16:creationId xmlns:a16="http://schemas.microsoft.com/office/drawing/2014/main" id="{B4B5F1A7-FE9F-3A45-9708-58F0BBB921B3}"/>
              </a:ext>
            </a:extLst>
          </p:cNvPr>
          <p:cNvSpPr/>
          <p:nvPr/>
        </p:nvSpPr>
        <p:spPr>
          <a:xfrm>
            <a:off x="3830552" y="6792704"/>
            <a:ext cx="2465615" cy="506186"/>
          </a:xfrm>
          <a:prstGeom prst="rect">
            <a:avLst/>
          </a:prstGeom>
          <a:solidFill>
            <a:schemeClr val="accent4"/>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Food &amp; Drink</a:t>
            </a:r>
          </a:p>
        </p:txBody>
      </p:sp>
      <p:sp>
        <p:nvSpPr>
          <p:cNvPr id="29" name="Rectangle 28">
            <a:extLst>
              <a:ext uri="{FF2B5EF4-FFF2-40B4-BE49-F238E27FC236}">
                <a16:creationId xmlns:a16="http://schemas.microsoft.com/office/drawing/2014/main" id="{109ED22D-5960-6140-92E6-DDF8C02F78DB}"/>
              </a:ext>
            </a:extLst>
          </p:cNvPr>
          <p:cNvSpPr/>
          <p:nvPr/>
        </p:nvSpPr>
        <p:spPr>
          <a:xfrm>
            <a:off x="3830548" y="8380829"/>
            <a:ext cx="2465615" cy="506186"/>
          </a:xfrm>
          <a:prstGeom prst="rect">
            <a:avLst/>
          </a:prstGeom>
          <a:solidFill>
            <a:srgbClr val="1F6567"/>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Outdoor Experiences</a:t>
            </a:r>
          </a:p>
        </p:txBody>
      </p:sp>
      <p:sp>
        <p:nvSpPr>
          <p:cNvPr id="30" name="Rectangle 29">
            <a:extLst>
              <a:ext uri="{FF2B5EF4-FFF2-40B4-BE49-F238E27FC236}">
                <a16:creationId xmlns:a16="http://schemas.microsoft.com/office/drawing/2014/main" id="{CA1E4B4D-6C19-584D-B29E-DC671C2BDC84}"/>
              </a:ext>
            </a:extLst>
          </p:cNvPr>
          <p:cNvSpPr/>
          <p:nvPr/>
        </p:nvSpPr>
        <p:spPr>
          <a:xfrm>
            <a:off x="3830548" y="9174893"/>
            <a:ext cx="2465615" cy="506186"/>
          </a:xfrm>
          <a:prstGeom prst="rect">
            <a:avLst/>
          </a:prstGeom>
          <a:solidFill>
            <a:srgbClr val="C26500"/>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Escape The Ordinary</a:t>
            </a:r>
          </a:p>
        </p:txBody>
      </p:sp>
      <p:sp>
        <p:nvSpPr>
          <p:cNvPr id="31" name="Rectangle 30">
            <a:extLst>
              <a:ext uri="{FF2B5EF4-FFF2-40B4-BE49-F238E27FC236}">
                <a16:creationId xmlns:a16="http://schemas.microsoft.com/office/drawing/2014/main" id="{78EAA75E-1DEB-C046-A244-1B9D1B43B61E}"/>
              </a:ext>
            </a:extLst>
          </p:cNvPr>
          <p:cNvSpPr/>
          <p:nvPr/>
        </p:nvSpPr>
        <p:spPr>
          <a:xfrm>
            <a:off x="3830551" y="7586765"/>
            <a:ext cx="2465615" cy="506186"/>
          </a:xfrm>
          <a:prstGeom prst="rect">
            <a:avLst/>
          </a:prstGeom>
          <a:solidFill>
            <a:schemeClr val="accent5"/>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Creative Experiences</a:t>
            </a:r>
          </a:p>
        </p:txBody>
      </p:sp>
      <p:sp>
        <p:nvSpPr>
          <p:cNvPr id="33" name="Rectangle 32">
            <a:extLst>
              <a:ext uri="{FF2B5EF4-FFF2-40B4-BE49-F238E27FC236}">
                <a16:creationId xmlns:a16="http://schemas.microsoft.com/office/drawing/2014/main" id="{645AABC7-0DCF-AE4E-B4AD-8B2194F05167}"/>
              </a:ext>
            </a:extLst>
          </p:cNvPr>
          <p:cNvSpPr/>
          <p:nvPr/>
        </p:nvSpPr>
        <p:spPr>
          <a:xfrm>
            <a:off x="927268" y="9174893"/>
            <a:ext cx="2465615" cy="506186"/>
          </a:xfrm>
          <a:prstGeom prst="rect">
            <a:avLst/>
          </a:prstGeom>
          <a:solidFill>
            <a:schemeClr val="accent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dirty="0">
                <a:solidFill>
                  <a:srgbClr val="FFFFFF"/>
                </a:solidFill>
                <a:latin typeface="Avenir Book" panose="02000503020000020003" pitchFamily="2" charset="0"/>
              </a:rPr>
              <a:t>History &amp; Culture</a:t>
            </a:r>
          </a:p>
        </p:txBody>
      </p:sp>
      <p:sp>
        <p:nvSpPr>
          <p:cNvPr id="34" name="Left Brace 33">
            <a:extLst>
              <a:ext uri="{FF2B5EF4-FFF2-40B4-BE49-F238E27FC236}">
                <a16:creationId xmlns:a16="http://schemas.microsoft.com/office/drawing/2014/main" id="{7F3C280B-EABE-914B-B54F-4CECFBE9F188}"/>
              </a:ext>
            </a:extLst>
          </p:cNvPr>
          <p:cNvSpPr/>
          <p:nvPr/>
        </p:nvSpPr>
        <p:spPr>
          <a:xfrm>
            <a:off x="3418724" y="5211791"/>
            <a:ext cx="411833" cy="4469289"/>
          </a:xfrm>
          <a:prstGeom prst="leftBrace">
            <a:avLst>
              <a:gd name="adj1" fmla="val 8333"/>
              <a:gd name="adj2" fmla="val 94241"/>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endParaRPr lang="en-GB" sz="2700">
              <a:solidFill>
                <a:srgbClr val="000000"/>
              </a:solidFill>
              <a:latin typeface="Calibri" panose="020F0502020204030204"/>
            </a:endParaRPr>
          </a:p>
        </p:txBody>
      </p:sp>
      <p:sp>
        <p:nvSpPr>
          <p:cNvPr id="35" name="TextBox 34">
            <a:extLst>
              <a:ext uri="{FF2B5EF4-FFF2-40B4-BE49-F238E27FC236}">
                <a16:creationId xmlns:a16="http://schemas.microsoft.com/office/drawing/2014/main" id="{CDFC7229-45EB-FD4D-972D-54535A9D3FA8}"/>
              </a:ext>
            </a:extLst>
          </p:cNvPr>
          <p:cNvSpPr txBox="1"/>
          <p:nvPr/>
        </p:nvSpPr>
        <p:spPr>
          <a:xfrm>
            <a:off x="253689" y="5116034"/>
            <a:ext cx="3354927" cy="2677656"/>
          </a:xfrm>
          <a:prstGeom prst="rect">
            <a:avLst/>
          </a:prstGeom>
          <a:noFill/>
        </p:spPr>
        <p:txBody>
          <a:bodyPr wrap="square" rtlCol="0">
            <a:spAutoFit/>
          </a:bodyPr>
          <a:lstStyle/>
          <a:p>
            <a:pPr defTabSz="1371486">
              <a:defRPr/>
            </a:pPr>
            <a:r>
              <a:rPr lang="en-US" sz="2100" dirty="0">
                <a:solidFill>
                  <a:srgbClr val="2B0030"/>
                </a:solidFill>
                <a:latin typeface="Avenir Book" panose="02000503020000020003" pitchFamily="2" charset="0"/>
              </a:rPr>
              <a:t>The landing page of this theme - </a:t>
            </a:r>
            <a:r>
              <a:rPr lang="en-IN" sz="2100" b="1" dirty="0" err="1">
                <a:solidFill>
                  <a:srgbClr val="000000"/>
                </a:solidFill>
                <a:latin typeface="Avenir Book" panose="02000503020000020003" pitchFamily="2" charset="0"/>
              </a:rPr>
              <a:t>www.visitkent.co.uk</a:t>
            </a:r>
            <a:r>
              <a:rPr lang="en-IN" sz="2100" b="1" dirty="0">
                <a:solidFill>
                  <a:srgbClr val="000000"/>
                </a:solidFill>
                <a:latin typeface="Avenir Book" panose="02000503020000020003" pitchFamily="2" charset="0"/>
              </a:rPr>
              <a:t>/visit-</a:t>
            </a:r>
            <a:r>
              <a:rPr lang="en-IN" sz="2100" b="1" dirty="0" err="1">
                <a:solidFill>
                  <a:srgbClr val="000000"/>
                </a:solidFill>
                <a:latin typeface="Avenir Book" panose="02000503020000020003" pitchFamily="2" charset="0"/>
              </a:rPr>
              <a:t>kent</a:t>
            </a:r>
            <a:r>
              <a:rPr lang="en-IN" sz="2100" b="1" dirty="0">
                <a:solidFill>
                  <a:srgbClr val="000000"/>
                </a:solidFill>
                <a:latin typeface="Avenir Book" panose="02000503020000020003" pitchFamily="2" charset="0"/>
              </a:rPr>
              <a:t>-blog/experience-history-and-culture</a:t>
            </a:r>
            <a:r>
              <a:rPr lang="en-IN" sz="2100" b="1" dirty="0">
                <a:solidFill>
                  <a:srgbClr val="2B0030"/>
                </a:solidFill>
                <a:latin typeface="Avenir Book" panose="02000503020000020003" pitchFamily="2" charset="0"/>
              </a:rPr>
              <a:t> </a:t>
            </a:r>
            <a:r>
              <a:rPr lang="en-US" sz="2100" b="1" dirty="0">
                <a:solidFill>
                  <a:srgbClr val="2B0030"/>
                </a:solidFill>
                <a:latin typeface="Avenir Book" panose="02000503020000020003" pitchFamily="2" charset="0"/>
              </a:rPr>
              <a:t> </a:t>
            </a:r>
            <a:r>
              <a:rPr lang="en-US" sz="2100" dirty="0">
                <a:solidFill>
                  <a:srgbClr val="2B0030"/>
                </a:solidFill>
                <a:latin typeface="Avenir Book" panose="02000503020000020003" pitchFamily="2" charset="0"/>
              </a:rPr>
              <a:t>had a drop off rate of 26% with the users not going any further on the website.</a:t>
            </a:r>
            <a:endParaRPr lang="en-IN" sz="2100" dirty="0">
              <a:solidFill>
                <a:srgbClr val="2B0030"/>
              </a:solidFill>
              <a:latin typeface="Avenir Book" panose="02000503020000020003" pitchFamily="2" charset="0"/>
            </a:endParaRPr>
          </a:p>
        </p:txBody>
      </p:sp>
      <p:graphicFrame>
        <p:nvGraphicFramePr>
          <p:cNvPr id="36" name="Table 35">
            <a:extLst>
              <a:ext uri="{FF2B5EF4-FFF2-40B4-BE49-F238E27FC236}">
                <a16:creationId xmlns:a16="http://schemas.microsoft.com/office/drawing/2014/main" id="{36DAB883-B741-7044-BAFA-448A2F5A0DFC}"/>
              </a:ext>
            </a:extLst>
          </p:cNvPr>
          <p:cNvGraphicFramePr>
            <a:graphicFrameLocks noGrp="1"/>
          </p:cNvGraphicFramePr>
          <p:nvPr/>
        </p:nvGraphicFramePr>
        <p:xfrm>
          <a:off x="6707986" y="5211791"/>
          <a:ext cx="11073917" cy="4469292"/>
        </p:xfrm>
        <a:graphic>
          <a:graphicData uri="http://schemas.openxmlformats.org/drawingml/2006/table">
            <a:tbl>
              <a:tblPr firstRow="1" bandRow="1">
                <a:tableStyleId>{0E3FDE45-AF77-4B5C-9715-49D594BDF05E}</a:tableStyleId>
              </a:tblPr>
              <a:tblGrid>
                <a:gridCol w="8392775">
                  <a:extLst>
                    <a:ext uri="{9D8B030D-6E8A-4147-A177-3AD203B41FA5}">
                      <a16:colId xmlns:a16="http://schemas.microsoft.com/office/drawing/2014/main" val="530153510"/>
                    </a:ext>
                  </a:extLst>
                </a:gridCol>
                <a:gridCol w="2681142">
                  <a:extLst>
                    <a:ext uri="{9D8B030D-6E8A-4147-A177-3AD203B41FA5}">
                      <a16:colId xmlns:a16="http://schemas.microsoft.com/office/drawing/2014/main" val="577910186"/>
                    </a:ext>
                  </a:extLst>
                </a:gridCol>
              </a:tblGrid>
              <a:tr h="493386">
                <a:tc>
                  <a:txBody>
                    <a:bodyPr/>
                    <a:lstStyle/>
                    <a:p>
                      <a:pPr algn="ctr"/>
                      <a:r>
                        <a:rPr lang="en-US" sz="2100" b="0" i="0" dirty="0">
                          <a:latin typeface="Avenir Book" panose="02000503020000020003" pitchFamily="2" charset="0"/>
                        </a:rPr>
                        <a:t>Subdomain URL</a:t>
                      </a:r>
                      <a:endParaRPr lang="en-US" sz="2100" b="0" i="0" dirty="0">
                        <a:solidFill>
                          <a:schemeClr val="bg1"/>
                        </a:solidFill>
                        <a:latin typeface="Avenir Book" panose="02000503020000020003" pitchFamily="2" charset="0"/>
                      </a:endParaRPr>
                    </a:p>
                  </a:txBody>
                  <a:tcPr marL="137139" marR="137139" marT="68570" marB="68570" anchor="ctr"/>
                </a:tc>
                <a:tc>
                  <a:txBody>
                    <a:bodyPr/>
                    <a:lstStyle/>
                    <a:p>
                      <a:pPr algn="ctr"/>
                      <a:r>
                        <a:rPr lang="en-GB" sz="2100" b="0" i="0" dirty="0">
                          <a:latin typeface="Avenir Book" panose="02000503020000020003" pitchFamily="2" charset="0"/>
                        </a:rPr>
                        <a:t>User Share</a:t>
                      </a:r>
                      <a:endParaRPr lang="en-GB" sz="2100" b="0" i="0" dirty="0">
                        <a:solidFill>
                          <a:schemeClr val="bg1"/>
                        </a:solidFill>
                        <a:latin typeface="Avenir Book" panose="02000503020000020003" pitchFamily="2" charset="0"/>
                      </a:endParaRPr>
                    </a:p>
                  </a:txBody>
                  <a:tcPr marL="137139" marR="137139" marT="68570" marB="68570" anchor="ctr"/>
                </a:tc>
                <a:extLst>
                  <a:ext uri="{0D108BD9-81ED-4DB2-BD59-A6C34878D82A}">
                    <a16:rowId xmlns:a16="http://schemas.microsoft.com/office/drawing/2014/main" val="1890338653"/>
                  </a:ext>
                </a:extLst>
              </a:tr>
              <a:tr h="662651">
                <a:tc>
                  <a:txBody>
                    <a:bodyPr/>
                    <a:lstStyle/>
                    <a:p>
                      <a:pPr algn="l" fontAlgn="b"/>
                      <a:r>
                        <a:rPr lang="en-IN" sz="2100" b="0" i="0" u="none" strike="noStrike" dirty="0">
                          <a:effectLst/>
                          <a:latin typeface="Avenir Book" panose="02000503020000020003" pitchFamily="2" charset="0"/>
                        </a:rPr>
                        <a:t>www.visitkent.co.uk/visit-kent-blog/shared-experiences</a:t>
                      </a:r>
                      <a:endParaRPr lang="en-IN" sz="2100" b="0" i="0" u="none" strike="noStrike" dirty="0">
                        <a:solidFill>
                          <a:srgbClr val="000000"/>
                        </a:solidFill>
                        <a:effectLst/>
                        <a:latin typeface="Avenir Book" panose="02000503020000020003" pitchFamily="2" charset="0"/>
                      </a:endParaRPr>
                    </a:p>
                  </a:txBody>
                  <a:tcPr marL="14285" marR="14285" marT="14285" marB="0" anchor="ctr"/>
                </a:tc>
                <a:tc>
                  <a:txBody>
                    <a:bodyPr/>
                    <a:lstStyle/>
                    <a:p>
                      <a:pPr algn="ctr" fontAlgn="b"/>
                      <a:r>
                        <a:rPr lang="en-IN" sz="2100" b="0" i="0" u="none" strike="noStrike" dirty="0">
                          <a:effectLst/>
                          <a:latin typeface="Avenir Book" panose="02000503020000020003" pitchFamily="2" charset="0"/>
                        </a:rPr>
                        <a:t>11.02%</a:t>
                      </a:r>
                      <a:endParaRPr lang="en-IN" sz="2100" b="0" i="0" u="none" strike="noStrike" dirty="0">
                        <a:solidFill>
                          <a:srgbClr val="000000"/>
                        </a:solidFill>
                        <a:effectLst/>
                        <a:latin typeface="Avenir Book" panose="02000503020000020003" pitchFamily="2" charset="0"/>
                      </a:endParaRPr>
                    </a:p>
                  </a:txBody>
                  <a:tcPr marL="14285" marR="14285" marT="14285" marB="0" anchor="ctr"/>
                </a:tc>
                <a:extLst>
                  <a:ext uri="{0D108BD9-81ED-4DB2-BD59-A6C34878D82A}">
                    <a16:rowId xmlns:a16="http://schemas.microsoft.com/office/drawing/2014/main" val="2642705269"/>
                  </a:ext>
                </a:extLst>
              </a:tr>
              <a:tr h="662651">
                <a:tc>
                  <a:txBody>
                    <a:bodyPr/>
                    <a:lstStyle/>
                    <a:p>
                      <a:pPr algn="l" fontAlgn="b"/>
                      <a:r>
                        <a:rPr lang="en-IN" sz="2100" b="0" i="0" u="none" strike="noStrike" dirty="0">
                          <a:effectLst/>
                          <a:latin typeface="Avenir Book" panose="02000503020000020003" pitchFamily="2" charset="0"/>
                        </a:rPr>
                        <a:t>www.visitkent.co.uk/visit-kent-blog/experience-health-and-wellbeing</a:t>
                      </a:r>
                      <a:endParaRPr lang="en-IN" sz="2100" b="0" i="0" u="none" strike="noStrike" dirty="0">
                        <a:solidFill>
                          <a:srgbClr val="000000"/>
                        </a:solidFill>
                        <a:effectLst/>
                        <a:latin typeface="Avenir Book" panose="02000503020000020003" pitchFamily="2" charset="0"/>
                      </a:endParaRPr>
                    </a:p>
                  </a:txBody>
                  <a:tcPr marL="14285" marR="14285" marT="14285" marB="0" anchor="ctr"/>
                </a:tc>
                <a:tc>
                  <a:txBody>
                    <a:bodyPr/>
                    <a:lstStyle/>
                    <a:p>
                      <a:pPr algn="ctr" fontAlgn="b"/>
                      <a:r>
                        <a:rPr lang="en-IN" sz="2100" b="0" i="0" u="none" strike="noStrike" dirty="0">
                          <a:effectLst/>
                          <a:latin typeface="Avenir Book" panose="02000503020000020003" pitchFamily="2" charset="0"/>
                        </a:rPr>
                        <a:t>5.71%</a:t>
                      </a:r>
                      <a:endParaRPr lang="en-IN" sz="2100" b="0" i="0" u="none" strike="noStrike" dirty="0">
                        <a:solidFill>
                          <a:srgbClr val="000000"/>
                        </a:solidFill>
                        <a:effectLst/>
                        <a:latin typeface="Avenir Book" panose="02000503020000020003" pitchFamily="2" charset="0"/>
                      </a:endParaRPr>
                    </a:p>
                  </a:txBody>
                  <a:tcPr marL="14285" marR="14285" marT="14285" marB="0" anchor="ctr"/>
                </a:tc>
                <a:extLst>
                  <a:ext uri="{0D108BD9-81ED-4DB2-BD59-A6C34878D82A}">
                    <a16:rowId xmlns:a16="http://schemas.microsoft.com/office/drawing/2014/main" val="2411358651"/>
                  </a:ext>
                </a:extLst>
              </a:tr>
              <a:tr h="662651">
                <a:tc>
                  <a:txBody>
                    <a:bodyPr/>
                    <a:lstStyle/>
                    <a:p>
                      <a:pPr algn="l" fontAlgn="b"/>
                      <a:r>
                        <a:rPr lang="en-IN" sz="2100" b="0" i="0" u="none" strike="noStrike" dirty="0">
                          <a:effectLst/>
                          <a:latin typeface="Avenir Book" panose="02000503020000020003" pitchFamily="2" charset="0"/>
                        </a:rPr>
                        <a:t>www.visitkent.co.uk/visit-kent-blog/experience-food-and-drink</a:t>
                      </a:r>
                      <a:endParaRPr lang="en-IN" sz="2100" b="0" i="0" u="none" strike="noStrike" dirty="0">
                        <a:solidFill>
                          <a:srgbClr val="000000"/>
                        </a:solidFill>
                        <a:effectLst/>
                        <a:latin typeface="Avenir Book" panose="02000503020000020003" pitchFamily="2" charset="0"/>
                      </a:endParaRPr>
                    </a:p>
                  </a:txBody>
                  <a:tcPr marL="14285" marR="14285" marT="14285" marB="0" anchor="ctr"/>
                </a:tc>
                <a:tc>
                  <a:txBody>
                    <a:bodyPr/>
                    <a:lstStyle/>
                    <a:p>
                      <a:pPr algn="ctr" fontAlgn="b"/>
                      <a:r>
                        <a:rPr lang="en-IN" sz="2100" b="0" i="0" u="none" strike="noStrike" dirty="0">
                          <a:effectLst/>
                          <a:latin typeface="Avenir Book" panose="02000503020000020003" pitchFamily="2" charset="0"/>
                        </a:rPr>
                        <a:t>3.95%</a:t>
                      </a:r>
                      <a:endParaRPr lang="en-IN" sz="2100" b="0" i="0" u="none" strike="noStrike" dirty="0">
                        <a:solidFill>
                          <a:srgbClr val="000000"/>
                        </a:solidFill>
                        <a:effectLst/>
                        <a:latin typeface="Avenir Book" panose="02000503020000020003" pitchFamily="2" charset="0"/>
                      </a:endParaRPr>
                    </a:p>
                  </a:txBody>
                  <a:tcPr marL="14285" marR="14285" marT="14285" marB="0" anchor="ctr"/>
                </a:tc>
                <a:extLst>
                  <a:ext uri="{0D108BD9-81ED-4DB2-BD59-A6C34878D82A}">
                    <a16:rowId xmlns:a16="http://schemas.microsoft.com/office/drawing/2014/main" val="922536941"/>
                  </a:ext>
                </a:extLst>
              </a:tr>
              <a:tr h="662651">
                <a:tc>
                  <a:txBody>
                    <a:bodyPr/>
                    <a:lstStyle/>
                    <a:p>
                      <a:pPr algn="l" fontAlgn="b"/>
                      <a:r>
                        <a:rPr lang="en-IN" sz="2100" b="0" i="0" u="none" strike="noStrike" dirty="0">
                          <a:effectLst/>
                          <a:latin typeface="Avenir Book" panose="02000503020000020003" pitchFamily="2" charset="0"/>
                        </a:rPr>
                        <a:t>www.visitkent.co.uk/visit-kent-blog/escape-the-ordinary</a:t>
                      </a:r>
                      <a:endParaRPr lang="en-IN" sz="2100" b="0" i="0" u="none" strike="noStrike" dirty="0">
                        <a:solidFill>
                          <a:srgbClr val="000000"/>
                        </a:solidFill>
                        <a:effectLst/>
                        <a:latin typeface="Avenir Book" panose="02000503020000020003" pitchFamily="2" charset="0"/>
                      </a:endParaRPr>
                    </a:p>
                  </a:txBody>
                  <a:tcPr marL="14285" marR="14285" marT="14285" marB="0" anchor="ctr"/>
                </a:tc>
                <a:tc>
                  <a:txBody>
                    <a:bodyPr/>
                    <a:lstStyle/>
                    <a:p>
                      <a:pPr algn="ctr" fontAlgn="b"/>
                      <a:r>
                        <a:rPr lang="en-IN" sz="2100" b="0" i="0" u="none" strike="noStrike" dirty="0">
                          <a:effectLst/>
                          <a:latin typeface="Avenir Book" panose="02000503020000020003" pitchFamily="2" charset="0"/>
                        </a:rPr>
                        <a:t>3.67%</a:t>
                      </a:r>
                      <a:endParaRPr lang="en-IN" sz="2100" b="0" i="0" u="none" strike="noStrike" dirty="0">
                        <a:solidFill>
                          <a:srgbClr val="000000"/>
                        </a:solidFill>
                        <a:effectLst/>
                        <a:latin typeface="Avenir Book" panose="02000503020000020003" pitchFamily="2" charset="0"/>
                      </a:endParaRPr>
                    </a:p>
                  </a:txBody>
                  <a:tcPr marL="14285" marR="14285" marT="14285" marB="0" anchor="ctr"/>
                </a:tc>
                <a:extLst>
                  <a:ext uri="{0D108BD9-81ED-4DB2-BD59-A6C34878D82A}">
                    <a16:rowId xmlns:a16="http://schemas.microsoft.com/office/drawing/2014/main" val="345243588"/>
                  </a:ext>
                </a:extLst>
              </a:tr>
              <a:tr h="662651">
                <a:tc>
                  <a:txBody>
                    <a:bodyPr/>
                    <a:lstStyle/>
                    <a:p>
                      <a:pPr algn="l" fontAlgn="b"/>
                      <a:r>
                        <a:rPr lang="en-IN" sz="2100" b="0" i="0" u="none" strike="noStrike" dirty="0">
                          <a:effectLst/>
                          <a:latin typeface="Avenir Book" panose="02000503020000020003" pitchFamily="2" charset="0"/>
                        </a:rPr>
                        <a:t>www.visitkent.co.uk/visit-kent-blog/creative-experiences-in-kent</a:t>
                      </a:r>
                      <a:endParaRPr lang="en-IN" sz="2100" b="0" i="0" u="none" strike="noStrike" dirty="0">
                        <a:solidFill>
                          <a:srgbClr val="000000"/>
                        </a:solidFill>
                        <a:effectLst/>
                        <a:latin typeface="Avenir Book" panose="02000503020000020003" pitchFamily="2" charset="0"/>
                      </a:endParaRPr>
                    </a:p>
                  </a:txBody>
                  <a:tcPr marL="14285" marR="14285" marT="14285" marB="0" anchor="ctr"/>
                </a:tc>
                <a:tc>
                  <a:txBody>
                    <a:bodyPr/>
                    <a:lstStyle/>
                    <a:p>
                      <a:pPr algn="ctr" fontAlgn="b"/>
                      <a:r>
                        <a:rPr lang="en-IN" sz="2100" b="0" i="0" u="none" strike="noStrike" dirty="0">
                          <a:effectLst/>
                          <a:latin typeface="Avenir Book" panose="02000503020000020003" pitchFamily="2" charset="0"/>
                        </a:rPr>
                        <a:t>2.99%</a:t>
                      </a:r>
                      <a:endParaRPr lang="en-IN" sz="2100" b="0" i="0" u="none" strike="noStrike" dirty="0">
                        <a:solidFill>
                          <a:srgbClr val="000000"/>
                        </a:solidFill>
                        <a:effectLst/>
                        <a:latin typeface="Avenir Book" panose="02000503020000020003" pitchFamily="2" charset="0"/>
                      </a:endParaRPr>
                    </a:p>
                  </a:txBody>
                  <a:tcPr marL="14285" marR="14285" marT="14285" marB="0" anchor="ctr"/>
                </a:tc>
                <a:extLst>
                  <a:ext uri="{0D108BD9-81ED-4DB2-BD59-A6C34878D82A}">
                    <a16:rowId xmlns:a16="http://schemas.microsoft.com/office/drawing/2014/main" val="188214983"/>
                  </a:ext>
                </a:extLst>
              </a:tr>
              <a:tr h="662651">
                <a:tc>
                  <a:txBody>
                    <a:bodyPr/>
                    <a:lstStyle/>
                    <a:p>
                      <a:pPr algn="l" fontAlgn="b"/>
                      <a:r>
                        <a:rPr lang="en-IN" sz="2100" b="0" i="0" u="none" strike="noStrike" dirty="0">
                          <a:effectLst/>
                          <a:latin typeface="Avenir Book" panose="02000503020000020003" pitchFamily="2" charset="0"/>
                        </a:rPr>
                        <a:t>www.visitkent.co.uk/visit-kent-blog/outdoor-experiences</a:t>
                      </a:r>
                      <a:endParaRPr lang="en-IN" sz="2100" b="0" i="0" u="none" strike="noStrike" dirty="0">
                        <a:solidFill>
                          <a:srgbClr val="000000"/>
                        </a:solidFill>
                        <a:effectLst/>
                        <a:latin typeface="Avenir Book" panose="02000503020000020003" pitchFamily="2" charset="0"/>
                      </a:endParaRPr>
                    </a:p>
                  </a:txBody>
                  <a:tcPr marL="14285" marR="14285" marT="14285" marB="0" anchor="ctr"/>
                </a:tc>
                <a:tc>
                  <a:txBody>
                    <a:bodyPr/>
                    <a:lstStyle/>
                    <a:p>
                      <a:pPr algn="ctr" fontAlgn="b"/>
                      <a:r>
                        <a:rPr lang="en-IN" sz="2100" b="0" i="0" u="none" strike="noStrike" dirty="0">
                          <a:effectLst/>
                          <a:latin typeface="Avenir Book" panose="02000503020000020003" pitchFamily="2" charset="0"/>
                        </a:rPr>
                        <a:t>2.68%</a:t>
                      </a:r>
                      <a:endParaRPr lang="en-IN" sz="2100" b="0" i="0" u="none" strike="noStrike" dirty="0">
                        <a:solidFill>
                          <a:srgbClr val="000000"/>
                        </a:solidFill>
                        <a:effectLst/>
                        <a:latin typeface="Avenir Book" panose="02000503020000020003" pitchFamily="2" charset="0"/>
                      </a:endParaRPr>
                    </a:p>
                  </a:txBody>
                  <a:tcPr marL="14285" marR="14285" marT="14285" marB="0" anchor="ctr"/>
                </a:tc>
                <a:extLst>
                  <a:ext uri="{0D108BD9-81ED-4DB2-BD59-A6C34878D82A}">
                    <a16:rowId xmlns:a16="http://schemas.microsoft.com/office/drawing/2014/main" val="1983322025"/>
                  </a:ext>
                </a:extLst>
              </a:tr>
            </a:tbl>
          </a:graphicData>
        </a:graphic>
      </p:graphicFrame>
      <p:sp>
        <p:nvSpPr>
          <p:cNvPr id="37" name="TextBox 36">
            <a:extLst>
              <a:ext uri="{FF2B5EF4-FFF2-40B4-BE49-F238E27FC236}">
                <a16:creationId xmlns:a16="http://schemas.microsoft.com/office/drawing/2014/main" id="{9026B80F-29DE-4F4A-9640-811F55737057}"/>
              </a:ext>
            </a:extLst>
          </p:cNvPr>
          <p:cNvSpPr txBox="1"/>
          <p:nvPr/>
        </p:nvSpPr>
        <p:spPr>
          <a:xfrm>
            <a:off x="15737303" y="9917669"/>
            <a:ext cx="2550698" cy="323165"/>
          </a:xfrm>
          <a:prstGeom prst="rect">
            <a:avLst/>
          </a:prstGeom>
          <a:noFill/>
        </p:spPr>
        <p:txBody>
          <a:bodyPr wrap="none" rtlCol="0">
            <a:spAutoFit/>
          </a:bodyPr>
          <a:lstStyle/>
          <a:p>
            <a:pPr algn="r" defTabSz="1371600"/>
            <a:r>
              <a:rPr lang="en-GB" sz="1500" dirty="0">
                <a:solidFill>
                  <a:srgbClr val="000000"/>
                </a:solidFill>
                <a:latin typeface="Avenir Book" panose="02000503020000020003" pitchFamily="2" charset="0"/>
              </a:rPr>
              <a:t>Source: Google Analytics; MIQ</a:t>
            </a:r>
          </a:p>
        </p:txBody>
      </p:sp>
      <p:sp>
        <p:nvSpPr>
          <p:cNvPr id="16" name="TextBox 15">
            <a:extLst>
              <a:ext uri="{FF2B5EF4-FFF2-40B4-BE49-F238E27FC236}">
                <a16:creationId xmlns:a16="http://schemas.microsoft.com/office/drawing/2014/main" id="{703D5872-D280-9145-A20F-C250406AE2C9}"/>
              </a:ext>
            </a:extLst>
          </p:cNvPr>
          <p:cNvSpPr txBox="1"/>
          <p:nvPr/>
        </p:nvSpPr>
        <p:spPr>
          <a:xfrm>
            <a:off x="425648" y="1659118"/>
            <a:ext cx="5062247" cy="3000821"/>
          </a:xfrm>
          <a:prstGeom prst="rect">
            <a:avLst/>
          </a:prstGeom>
          <a:noFill/>
          <a:ln>
            <a:solidFill>
              <a:schemeClr val="accent6"/>
            </a:solidFill>
          </a:ln>
        </p:spPr>
        <p:txBody>
          <a:bodyPr wrap="square" rtlCol="0">
            <a:spAutoFit/>
          </a:bodyPr>
          <a:lstStyle/>
          <a:p>
            <a:pPr defTabSz="1371600"/>
            <a:r>
              <a:rPr lang="en-GB" sz="2100" b="1" dirty="0">
                <a:solidFill>
                  <a:srgbClr val="000000"/>
                </a:solidFill>
                <a:latin typeface="Avenir Book" panose="02000503020000020003" pitchFamily="2" charset="0"/>
              </a:rPr>
              <a:t>Heatmaps</a:t>
            </a:r>
          </a:p>
          <a:p>
            <a:pPr defTabSz="1371600"/>
            <a:r>
              <a:rPr lang="en-GB" sz="2100" dirty="0">
                <a:solidFill>
                  <a:srgbClr val="000000"/>
                </a:solidFill>
                <a:latin typeface="Avenir Book" panose="02000503020000020003" pitchFamily="2" charset="0"/>
              </a:rPr>
              <a:t>The top theme buttons by cursor movement (viewing) were:</a:t>
            </a:r>
          </a:p>
          <a:p>
            <a:pPr defTabSz="1371600"/>
            <a:endParaRPr lang="en-GB" sz="2100" dirty="0">
              <a:solidFill>
                <a:srgbClr val="000000"/>
              </a:solidFill>
              <a:latin typeface="Avenir Book" panose="02000503020000020003" pitchFamily="2" charset="0"/>
            </a:endParaRPr>
          </a:p>
          <a:p>
            <a:pPr marL="514350" indent="-514350" defTabSz="1371600">
              <a:buFont typeface="+mj-lt"/>
              <a:buAutoNum type="arabicPeriod"/>
            </a:pPr>
            <a:r>
              <a:rPr lang="en-GB" sz="2100" dirty="0">
                <a:solidFill>
                  <a:srgbClr val="000000"/>
                </a:solidFill>
                <a:latin typeface="Avenir Book" panose="02000503020000020003" pitchFamily="2" charset="0"/>
              </a:rPr>
              <a:t>Escape The Ordinary</a:t>
            </a:r>
          </a:p>
          <a:p>
            <a:pPr marL="514350" indent="-514350" defTabSz="1371600">
              <a:buFont typeface="+mj-lt"/>
              <a:buAutoNum type="arabicPeriod"/>
            </a:pPr>
            <a:r>
              <a:rPr lang="en-GB" sz="2100" dirty="0">
                <a:solidFill>
                  <a:srgbClr val="000000"/>
                </a:solidFill>
                <a:latin typeface="Avenir Book" panose="02000503020000020003" pitchFamily="2" charset="0"/>
              </a:rPr>
              <a:t>Shared Experiences </a:t>
            </a:r>
          </a:p>
          <a:p>
            <a:pPr marL="514350" indent="-514350" defTabSz="1371600">
              <a:buFont typeface="+mj-lt"/>
              <a:buAutoNum type="arabicPeriod"/>
            </a:pPr>
            <a:r>
              <a:rPr lang="en-GB" sz="2100" dirty="0">
                <a:solidFill>
                  <a:srgbClr val="000000"/>
                </a:solidFill>
                <a:latin typeface="Avenir Book" panose="02000503020000020003" pitchFamily="2" charset="0"/>
              </a:rPr>
              <a:t>Outdoor Experiences</a:t>
            </a:r>
          </a:p>
          <a:p>
            <a:pPr marL="514350" indent="-514350" defTabSz="1371600">
              <a:buFont typeface="+mj-lt"/>
              <a:buAutoNum type="arabicPeriod"/>
            </a:pPr>
            <a:r>
              <a:rPr lang="en-GB" sz="2100" dirty="0">
                <a:solidFill>
                  <a:srgbClr val="000000"/>
                </a:solidFill>
                <a:latin typeface="Avenir Book" panose="02000503020000020003" pitchFamily="2" charset="0"/>
              </a:rPr>
              <a:t>Off The Beaten Track</a:t>
            </a:r>
          </a:p>
          <a:p>
            <a:pPr marL="514350" indent="-514350" defTabSz="1371600">
              <a:buFont typeface="+mj-lt"/>
              <a:buAutoNum type="arabicPeriod"/>
            </a:pPr>
            <a:r>
              <a:rPr lang="en-GB" sz="2100" dirty="0">
                <a:solidFill>
                  <a:srgbClr val="000000"/>
                </a:solidFill>
                <a:latin typeface="Avenir Book" panose="02000503020000020003" pitchFamily="2" charset="0"/>
              </a:rPr>
              <a:t>Creative Experiences</a:t>
            </a:r>
          </a:p>
        </p:txBody>
      </p:sp>
      <p:sp>
        <p:nvSpPr>
          <p:cNvPr id="21" name="Google Shape;222;p19">
            <a:extLst>
              <a:ext uri="{FF2B5EF4-FFF2-40B4-BE49-F238E27FC236}">
                <a16:creationId xmlns:a16="http://schemas.microsoft.com/office/drawing/2014/main" id="{5BDFCBF3-21D6-814B-8211-ADD3FEEE8170}"/>
              </a:ext>
            </a:extLst>
          </p:cNvPr>
          <p:cNvSpPr txBox="1"/>
          <p:nvPr/>
        </p:nvSpPr>
        <p:spPr>
          <a:xfrm>
            <a:off x="5487896" y="2071755"/>
            <a:ext cx="4047990" cy="2211993"/>
          </a:xfrm>
          <a:prstGeom prst="rect">
            <a:avLst/>
          </a:prstGeom>
          <a:noFill/>
          <a:ln>
            <a:noFill/>
          </a:ln>
        </p:spPr>
        <p:txBody>
          <a:bodyPr spcFirstLastPara="1" wrap="square" lIns="182850" tIns="182850" rIns="182850" bIns="182850" anchor="t" anchorCtr="0">
            <a:noAutofit/>
          </a:bodyPr>
          <a:lstStyle/>
          <a:p>
            <a:pPr defTabSz="1371600"/>
            <a:r>
              <a:rPr lang="en-GB" sz="2100" dirty="0">
                <a:solidFill>
                  <a:srgbClr val="000000"/>
                </a:solidFill>
                <a:latin typeface="Avenir Book" panose="02000503020000020003" pitchFamily="2" charset="0"/>
              </a:rPr>
              <a:t>The most sessions came from </a:t>
            </a:r>
            <a:r>
              <a:rPr lang="en-GB" sz="2100" dirty="0">
                <a:solidFill>
                  <a:srgbClr val="982062"/>
                </a:solidFill>
                <a:latin typeface="Avenir Book" panose="02000503020000020003" pitchFamily="2" charset="0"/>
              </a:rPr>
              <a:t>female 65+</a:t>
            </a:r>
            <a:r>
              <a:rPr lang="en-GB" sz="2100" dirty="0">
                <a:solidFill>
                  <a:srgbClr val="000000"/>
                </a:solidFill>
                <a:latin typeface="Avenir Book" panose="02000503020000020003" pitchFamily="2" charset="0"/>
              </a:rPr>
              <a:t>.</a:t>
            </a:r>
          </a:p>
          <a:p>
            <a:pPr defTabSz="1371600"/>
            <a:endParaRPr lang="en-GB" sz="2100" dirty="0">
              <a:solidFill>
                <a:srgbClr val="000000"/>
              </a:solidFill>
              <a:latin typeface="Avenir Book" panose="02000503020000020003" pitchFamily="2" charset="0"/>
            </a:endParaRPr>
          </a:p>
          <a:p>
            <a:pPr defTabSz="1371600"/>
            <a:r>
              <a:rPr lang="en-GB" sz="2100" dirty="0">
                <a:solidFill>
                  <a:srgbClr val="000000"/>
                </a:solidFill>
                <a:latin typeface="Avenir Book" panose="02000503020000020003" pitchFamily="2" charset="0"/>
              </a:rPr>
              <a:t>The most engaged group is </a:t>
            </a:r>
            <a:r>
              <a:rPr lang="en-GB" sz="2100" dirty="0">
                <a:solidFill>
                  <a:srgbClr val="982062"/>
                </a:solidFill>
                <a:latin typeface="Avenir Book" panose="02000503020000020003" pitchFamily="2" charset="0"/>
              </a:rPr>
              <a:t>female 65+ </a:t>
            </a:r>
            <a:r>
              <a:rPr lang="en-GB" sz="2100" dirty="0">
                <a:solidFill>
                  <a:srgbClr val="000000"/>
                </a:solidFill>
                <a:latin typeface="Avenir Book" panose="02000503020000020003" pitchFamily="2" charset="0"/>
              </a:rPr>
              <a:t>followed by </a:t>
            </a:r>
            <a:r>
              <a:rPr lang="en-GB" sz="2100" dirty="0">
                <a:solidFill>
                  <a:srgbClr val="982062"/>
                </a:solidFill>
                <a:latin typeface="Avenir Book" panose="02000503020000020003" pitchFamily="2" charset="0"/>
              </a:rPr>
              <a:t>female</a:t>
            </a:r>
            <a:r>
              <a:rPr lang="en-GB" sz="2100" dirty="0">
                <a:solidFill>
                  <a:srgbClr val="000000"/>
                </a:solidFill>
                <a:latin typeface="Avenir Book" panose="02000503020000020003" pitchFamily="2" charset="0"/>
              </a:rPr>
              <a:t> </a:t>
            </a:r>
            <a:r>
              <a:rPr lang="en-GB" sz="2100" dirty="0">
                <a:solidFill>
                  <a:srgbClr val="982062"/>
                </a:solidFill>
                <a:latin typeface="Avenir Book" panose="02000503020000020003" pitchFamily="2" charset="0"/>
              </a:rPr>
              <a:t>18-24.</a:t>
            </a:r>
            <a:endParaRPr lang="en-GB" sz="2100" dirty="0">
              <a:solidFill>
                <a:srgbClr val="000000"/>
              </a:solidFill>
              <a:latin typeface="Avenir Book" panose="02000503020000020003" pitchFamily="2" charset="0"/>
            </a:endParaRPr>
          </a:p>
        </p:txBody>
      </p:sp>
      <p:graphicFrame>
        <p:nvGraphicFramePr>
          <p:cNvPr id="22" name="Table 21">
            <a:extLst>
              <a:ext uri="{FF2B5EF4-FFF2-40B4-BE49-F238E27FC236}">
                <a16:creationId xmlns:a16="http://schemas.microsoft.com/office/drawing/2014/main" id="{4CB8BD08-576E-9044-BCA3-CBED5E74E2A8}"/>
              </a:ext>
            </a:extLst>
          </p:cNvPr>
          <p:cNvGraphicFramePr>
            <a:graphicFrameLocks noGrp="1"/>
          </p:cNvGraphicFramePr>
          <p:nvPr/>
        </p:nvGraphicFramePr>
        <p:xfrm>
          <a:off x="9535886" y="1291669"/>
          <a:ext cx="8246016" cy="3519488"/>
        </p:xfrm>
        <a:graphic>
          <a:graphicData uri="http://schemas.openxmlformats.org/drawingml/2006/table">
            <a:tbl>
              <a:tblPr/>
              <a:tblGrid>
                <a:gridCol w="1374336">
                  <a:extLst>
                    <a:ext uri="{9D8B030D-6E8A-4147-A177-3AD203B41FA5}">
                      <a16:colId xmlns:a16="http://schemas.microsoft.com/office/drawing/2014/main" val="845803197"/>
                    </a:ext>
                  </a:extLst>
                </a:gridCol>
                <a:gridCol w="1374336">
                  <a:extLst>
                    <a:ext uri="{9D8B030D-6E8A-4147-A177-3AD203B41FA5}">
                      <a16:colId xmlns:a16="http://schemas.microsoft.com/office/drawing/2014/main" val="1447225675"/>
                    </a:ext>
                  </a:extLst>
                </a:gridCol>
                <a:gridCol w="1374336">
                  <a:extLst>
                    <a:ext uri="{9D8B030D-6E8A-4147-A177-3AD203B41FA5}">
                      <a16:colId xmlns:a16="http://schemas.microsoft.com/office/drawing/2014/main" val="120288286"/>
                    </a:ext>
                  </a:extLst>
                </a:gridCol>
                <a:gridCol w="1374336">
                  <a:extLst>
                    <a:ext uri="{9D8B030D-6E8A-4147-A177-3AD203B41FA5}">
                      <a16:colId xmlns:a16="http://schemas.microsoft.com/office/drawing/2014/main" val="871311907"/>
                    </a:ext>
                  </a:extLst>
                </a:gridCol>
                <a:gridCol w="1374336">
                  <a:extLst>
                    <a:ext uri="{9D8B030D-6E8A-4147-A177-3AD203B41FA5}">
                      <a16:colId xmlns:a16="http://schemas.microsoft.com/office/drawing/2014/main" val="3809572519"/>
                    </a:ext>
                  </a:extLst>
                </a:gridCol>
                <a:gridCol w="1374336">
                  <a:extLst>
                    <a:ext uri="{9D8B030D-6E8A-4147-A177-3AD203B41FA5}">
                      <a16:colId xmlns:a16="http://schemas.microsoft.com/office/drawing/2014/main" val="3026030849"/>
                    </a:ext>
                  </a:extLst>
                </a:gridCol>
              </a:tblGrid>
              <a:tr h="471488">
                <a:tc>
                  <a:txBody>
                    <a:bodyPr/>
                    <a:lstStyle/>
                    <a:p>
                      <a:pPr algn="l" fontAlgn="b"/>
                      <a:r>
                        <a:rPr lang="en-GB" sz="1500" b="1" i="0" u="none" strike="noStrike" dirty="0">
                          <a:effectLst/>
                          <a:latin typeface="Avenir Book" panose="02000503020000020003" pitchFamily="2" charset="0"/>
                        </a:rPr>
                        <a:t>Gender</a:t>
                      </a:r>
                    </a:p>
                  </a:txBody>
                  <a:tcPr marL="14288" marR="14288" marT="14288" marB="0" anchor="b">
                    <a:lnL>
                      <a:noFill/>
                    </a:lnL>
                    <a:lnR>
                      <a:noFill/>
                    </a:lnR>
                    <a:lnT>
                      <a:noFill/>
                    </a:lnT>
                    <a:lnB>
                      <a:noFill/>
                    </a:lnB>
                  </a:tcPr>
                </a:tc>
                <a:tc>
                  <a:txBody>
                    <a:bodyPr/>
                    <a:lstStyle/>
                    <a:p>
                      <a:pPr algn="l" fontAlgn="b"/>
                      <a:r>
                        <a:rPr lang="en-GB" sz="1500" b="1" i="0" u="none" strike="noStrike">
                          <a:effectLst/>
                          <a:latin typeface="Avenir Book" panose="02000503020000020003" pitchFamily="2" charset="0"/>
                        </a:rPr>
                        <a:t>Age</a:t>
                      </a:r>
                    </a:p>
                  </a:txBody>
                  <a:tcPr marL="14288" marR="14288" marT="14288" marB="0" anchor="b">
                    <a:lnL>
                      <a:noFill/>
                    </a:lnL>
                    <a:lnR>
                      <a:noFill/>
                    </a:lnR>
                    <a:lnT>
                      <a:noFill/>
                    </a:lnT>
                    <a:lnB>
                      <a:noFill/>
                    </a:lnB>
                  </a:tcPr>
                </a:tc>
                <a:tc>
                  <a:txBody>
                    <a:bodyPr/>
                    <a:lstStyle/>
                    <a:p>
                      <a:pPr algn="l" fontAlgn="b"/>
                      <a:r>
                        <a:rPr lang="en-GB" sz="1500" b="1" i="0" u="none" strike="noStrike" dirty="0">
                          <a:effectLst/>
                          <a:latin typeface="Avenir Book" panose="02000503020000020003" pitchFamily="2" charset="0"/>
                        </a:rPr>
                        <a:t>Sessions</a:t>
                      </a:r>
                    </a:p>
                  </a:txBody>
                  <a:tcPr marL="14288" marR="14288" marT="14288" marB="0" anchor="b">
                    <a:lnL>
                      <a:noFill/>
                    </a:lnL>
                    <a:lnR>
                      <a:noFill/>
                    </a:lnR>
                    <a:lnT>
                      <a:noFill/>
                    </a:lnT>
                    <a:lnB>
                      <a:noFill/>
                    </a:lnB>
                  </a:tcPr>
                </a:tc>
                <a:tc>
                  <a:txBody>
                    <a:bodyPr/>
                    <a:lstStyle/>
                    <a:p>
                      <a:pPr algn="l" fontAlgn="b"/>
                      <a:r>
                        <a:rPr lang="en-GB" sz="1500" b="1" i="0" u="none" strike="noStrike" dirty="0">
                          <a:effectLst/>
                          <a:latin typeface="Avenir Book" panose="02000503020000020003" pitchFamily="2" charset="0"/>
                        </a:rPr>
                        <a:t>Bounce Rate</a:t>
                      </a:r>
                    </a:p>
                  </a:txBody>
                  <a:tcPr marL="14288" marR="14288" marT="14288" marB="0" anchor="b">
                    <a:lnL>
                      <a:noFill/>
                    </a:lnL>
                    <a:lnR>
                      <a:noFill/>
                    </a:lnR>
                    <a:lnT>
                      <a:noFill/>
                    </a:lnT>
                    <a:lnB>
                      <a:noFill/>
                    </a:lnB>
                  </a:tcPr>
                </a:tc>
                <a:tc>
                  <a:txBody>
                    <a:bodyPr/>
                    <a:lstStyle/>
                    <a:p>
                      <a:pPr algn="l" fontAlgn="b"/>
                      <a:r>
                        <a:rPr lang="en-GB" sz="1500" b="1" i="0" u="none" strike="noStrike" dirty="0">
                          <a:effectLst/>
                          <a:latin typeface="Avenir Book" panose="02000503020000020003" pitchFamily="2" charset="0"/>
                        </a:rPr>
                        <a:t>Pages/Session</a:t>
                      </a:r>
                    </a:p>
                  </a:txBody>
                  <a:tcPr marL="14288" marR="14288" marT="14288" marB="0" anchor="b">
                    <a:lnL>
                      <a:noFill/>
                    </a:lnL>
                    <a:lnR>
                      <a:noFill/>
                    </a:lnR>
                    <a:lnT>
                      <a:noFill/>
                    </a:lnT>
                    <a:lnB>
                      <a:noFill/>
                    </a:lnB>
                  </a:tcPr>
                </a:tc>
                <a:tc>
                  <a:txBody>
                    <a:bodyPr/>
                    <a:lstStyle/>
                    <a:p>
                      <a:pPr algn="l" fontAlgn="b"/>
                      <a:r>
                        <a:rPr lang="en-GB" sz="1500" b="1" i="0" u="none" strike="noStrike" dirty="0">
                          <a:effectLst/>
                          <a:latin typeface="Avenir Book" panose="02000503020000020003" pitchFamily="2" charset="0"/>
                        </a:rPr>
                        <a:t>Avg. Session Duration</a:t>
                      </a:r>
                    </a:p>
                  </a:txBody>
                  <a:tcPr marL="14288" marR="14288" marT="14288" marB="0" anchor="b">
                    <a:lnL>
                      <a:noFill/>
                    </a:lnL>
                    <a:lnR>
                      <a:noFill/>
                    </a:lnR>
                    <a:lnT>
                      <a:noFill/>
                    </a:lnT>
                    <a:lnB>
                      <a:noFill/>
                    </a:lnB>
                  </a:tcPr>
                </a:tc>
                <a:extLst>
                  <a:ext uri="{0D108BD9-81ED-4DB2-BD59-A6C34878D82A}">
                    <a16:rowId xmlns:a16="http://schemas.microsoft.com/office/drawing/2014/main" val="1321777622"/>
                  </a:ext>
                </a:extLst>
              </a:tr>
              <a:tr h="304800">
                <a:tc>
                  <a:txBody>
                    <a:bodyPr/>
                    <a:lstStyle/>
                    <a:p>
                      <a:pPr algn="l" fontAlgn="b"/>
                      <a:r>
                        <a:rPr lang="en-GB" sz="1500" b="0" i="0" u="none" strike="noStrike">
                          <a:effectLst/>
                          <a:latin typeface="Avenir Book" panose="02000503020000020003" pitchFamily="2" charset="0"/>
                        </a:rPr>
                        <a:t>female</a:t>
                      </a:r>
                    </a:p>
                  </a:txBody>
                  <a:tcPr marL="14288" marR="14288" marT="14288" marB="0" anchor="b">
                    <a:lnL>
                      <a:noFill/>
                    </a:lnL>
                    <a:lnR>
                      <a:noFill/>
                    </a:lnR>
                    <a:lnT>
                      <a:noFill/>
                    </a:lnT>
                    <a:lnB>
                      <a:noFill/>
                    </a:lnB>
                  </a:tcPr>
                </a:tc>
                <a:tc>
                  <a:txBody>
                    <a:bodyPr/>
                    <a:lstStyle/>
                    <a:p>
                      <a:pPr algn="l" fontAlgn="b"/>
                      <a:r>
                        <a:rPr lang="en-GB" sz="1500" b="0" i="0" u="none" strike="noStrike" dirty="0">
                          <a:effectLst/>
                          <a:latin typeface="Avenir Book" panose="02000503020000020003" pitchFamily="2" charset="0"/>
                        </a:rPr>
                        <a:t>18-24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30</a:t>
                      </a:r>
                    </a:p>
                  </a:txBody>
                  <a:tcPr marL="14288" marR="14288" marT="14288" marB="0" anchor="b">
                    <a:lnL>
                      <a:noFill/>
                    </a:lnL>
                    <a:lnR>
                      <a:noFill/>
                    </a:lnR>
                    <a:lnT>
                      <a:noFill/>
                    </a:lnT>
                    <a:lnB>
                      <a:noFill/>
                    </a:lnB>
                    <a:solidFill>
                      <a:srgbClr val="F8696B"/>
                    </a:solidFill>
                  </a:tcPr>
                </a:tc>
                <a:tc>
                  <a:txBody>
                    <a:bodyPr/>
                    <a:lstStyle/>
                    <a:p>
                      <a:pPr algn="r" fontAlgn="b"/>
                      <a:r>
                        <a:rPr lang="en-GB" sz="1500" b="0" i="0" u="none" strike="noStrike">
                          <a:effectLst/>
                          <a:latin typeface="Avenir Book" panose="02000503020000020003" pitchFamily="2" charset="0"/>
                        </a:rPr>
                        <a:t>70.00%</a:t>
                      </a:r>
                    </a:p>
                  </a:txBody>
                  <a:tcPr marL="14288" marR="14288" marT="14288" marB="0" anchor="b">
                    <a:lnL>
                      <a:noFill/>
                    </a:lnL>
                    <a:lnR>
                      <a:noFill/>
                    </a:lnR>
                    <a:lnT>
                      <a:noFill/>
                    </a:lnT>
                    <a:lnB>
                      <a:noFill/>
                    </a:lnB>
                    <a:solidFill>
                      <a:srgbClr val="63BE7B"/>
                    </a:solidFill>
                  </a:tcPr>
                </a:tc>
                <a:tc>
                  <a:txBody>
                    <a:bodyPr/>
                    <a:lstStyle/>
                    <a:p>
                      <a:pPr algn="r" fontAlgn="b"/>
                      <a:r>
                        <a:rPr lang="en-GB" sz="1500" b="0" i="0" u="none" strike="noStrike">
                          <a:effectLst/>
                          <a:latin typeface="Avenir Book" panose="02000503020000020003" pitchFamily="2" charset="0"/>
                        </a:rPr>
                        <a:t>1.57</a:t>
                      </a:r>
                    </a:p>
                  </a:txBody>
                  <a:tcPr marL="14288" marR="14288" marT="14288" marB="0" anchor="b">
                    <a:lnL>
                      <a:noFill/>
                    </a:lnL>
                    <a:lnR>
                      <a:noFill/>
                    </a:lnR>
                    <a:lnT>
                      <a:noFill/>
                    </a:lnT>
                    <a:lnB>
                      <a:noFill/>
                    </a:lnB>
                    <a:solidFill>
                      <a:srgbClr val="7EC67D"/>
                    </a:solidFill>
                  </a:tcPr>
                </a:tc>
                <a:tc>
                  <a:txBody>
                    <a:bodyPr/>
                    <a:lstStyle/>
                    <a:p>
                      <a:pPr algn="r" fontAlgn="b"/>
                      <a:r>
                        <a:rPr lang="en-GB" sz="1500" b="0" i="0" u="none" strike="noStrike" dirty="0">
                          <a:effectLst/>
                          <a:latin typeface="Avenir Book" panose="02000503020000020003" pitchFamily="2" charset="0"/>
                        </a:rPr>
                        <a:t>45.63</a:t>
                      </a:r>
                    </a:p>
                  </a:txBody>
                  <a:tcPr marL="14288" marR="14288" marT="14288" marB="0" anchor="b">
                    <a:lnL>
                      <a:noFill/>
                    </a:lnL>
                    <a:lnR>
                      <a:noFill/>
                    </a:lnR>
                    <a:lnT>
                      <a:noFill/>
                    </a:lnT>
                    <a:lnB>
                      <a:noFill/>
                    </a:lnB>
                    <a:solidFill>
                      <a:srgbClr val="D0DE82"/>
                    </a:solidFill>
                  </a:tcPr>
                </a:tc>
                <a:extLst>
                  <a:ext uri="{0D108BD9-81ED-4DB2-BD59-A6C34878D82A}">
                    <a16:rowId xmlns:a16="http://schemas.microsoft.com/office/drawing/2014/main" val="829535046"/>
                  </a:ext>
                </a:extLst>
              </a:tr>
              <a:tr h="304800">
                <a:tc>
                  <a:txBody>
                    <a:bodyPr/>
                    <a:lstStyle/>
                    <a:p>
                      <a:pPr algn="l" fontAlgn="b"/>
                      <a:r>
                        <a:rPr lang="en-GB" sz="1500" b="0" i="0" u="none" strike="noStrike">
                          <a:effectLst/>
                          <a:latin typeface="Avenir Book" panose="02000503020000020003" pitchFamily="2" charset="0"/>
                        </a:rPr>
                        <a:t>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25-34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53</a:t>
                      </a:r>
                    </a:p>
                  </a:txBody>
                  <a:tcPr marL="14288" marR="14288" marT="14288" marB="0" anchor="b">
                    <a:lnL>
                      <a:noFill/>
                    </a:lnL>
                    <a:lnR>
                      <a:noFill/>
                    </a:lnR>
                    <a:lnT>
                      <a:noFill/>
                    </a:lnT>
                    <a:lnB>
                      <a:noFill/>
                    </a:lnB>
                    <a:solidFill>
                      <a:srgbClr val="BFD981"/>
                    </a:solidFill>
                  </a:tcPr>
                </a:tc>
                <a:tc>
                  <a:txBody>
                    <a:bodyPr/>
                    <a:lstStyle/>
                    <a:p>
                      <a:pPr algn="r" fontAlgn="b"/>
                      <a:r>
                        <a:rPr lang="en-GB" sz="1500" b="0" i="0" u="none" strike="noStrike">
                          <a:effectLst/>
                          <a:latin typeface="Avenir Book" panose="02000503020000020003" pitchFamily="2" charset="0"/>
                        </a:rPr>
                        <a:t>90.57%</a:t>
                      </a:r>
                    </a:p>
                  </a:txBody>
                  <a:tcPr marL="14288" marR="14288" marT="14288" marB="0" anchor="b">
                    <a:lnL>
                      <a:noFill/>
                    </a:lnL>
                    <a:lnR>
                      <a:noFill/>
                    </a:lnR>
                    <a:lnT>
                      <a:noFill/>
                    </a:lnT>
                    <a:lnB>
                      <a:noFill/>
                    </a:lnB>
                    <a:solidFill>
                      <a:srgbClr val="FCA978"/>
                    </a:solidFill>
                  </a:tcPr>
                </a:tc>
                <a:tc>
                  <a:txBody>
                    <a:bodyPr/>
                    <a:lstStyle/>
                    <a:p>
                      <a:pPr algn="r" fontAlgn="b"/>
                      <a:r>
                        <a:rPr lang="en-GB" sz="1500" b="0" i="0" u="none" strike="noStrike">
                          <a:effectLst/>
                          <a:latin typeface="Avenir Book" panose="02000503020000020003" pitchFamily="2" charset="0"/>
                        </a:rPr>
                        <a:t>1.23</a:t>
                      </a:r>
                    </a:p>
                  </a:txBody>
                  <a:tcPr marL="14288" marR="14288" marT="14288" marB="0" anchor="b">
                    <a:lnL>
                      <a:noFill/>
                    </a:lnL>
                    <a:lnR>
                      <a:noFill/>
                    </a:lnR>
                    <a:lnT>
                      <a:noFill/>
                    </a:lnT>
                    <a:lnB>
                      <a:noFill/>
                    </a:lnB>
                    <a:solidFill>
                      <a:srgbClr val="FBA175"/>
                    </a:solidFill>
                  </a:tcPr>
                </a:tc>
                <a:tc>
                  <a:txBody>
                    <a:bodyPr/>
                    <a:lstStyle/>
                    <a:p>
                      <a:pPr algn="r" fontAlgn="b"/>
                      <a:r>
                        <a:rPr lang="en-GB" sz="1500" b="0" i="0" u="none" strike="noStrike">
                          <a:effectLst/>
                          <a:latin typeface="Avenir Book" panose="02000503020000020003" pitchFamily="2" charset="0"/>
                        </a:rPr>
                        <a:t>50.02</a:t>
                      </a:r>
                    </a:p>
                  </a:txBody>
                  <a:tcPr marL="14288" marR="14288" marT="14288" marB="0" anchor="b">
                    <a:lnL>
                      <a:noFill/>
                    </a:lnL>
                    <a:lnR>
                      <a:noFill/>
                    </a:lnR>
                    <a:lnT>
                      <a:noFill/>
                    </a:lnT>
                    <a:lnB>
                      <a:noFill/>
                    </a:lnB>
                    <a:solidFill>
                      <a:srgbClr val="C6DB81"/>
                    </a:solidFill>
                  </a:tcPr>
                </a:tc>
                <a:extLst>
                  <a:ext uri="{0D108BD9-81ED-4DB2-BD59-A6C34878D82A}">
                    <a16:rowId xmlns:a16="http://schemas.microsoft.com/office/drawing/2014/main" val="1987757007"/>
                  </a:ext>
                </a:extLst>
              </a:tr>
              <a:tr h="304800">
                <a:tc>
                  <a:txBody>
                    <a:bodyPr/>
                    <a:lstStyle/>
                    <a:p>
                      <a:pPr algn="l" fontAlgn="b"/>
                      <a:r>
                        <a:rPr lang="en-GB" sz="1500" b="0" i="0" u="none" strike="noStrike">
                          <a:effectLst/>
                          <a:latin typeface="Avenir Book" panose="02000503020000020003" pitchFamily="2" charset="0"/>
                        </a:rPr>
                        <a:t>female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25-34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33</a:t>
                      </a:r>
                    </a:p>
                  </a:txBody>
                  <a:tcPr marL="14288" marR="14288" marT="14288" marB="0" anchor="b">
                    <a:lnL>
                      <a:noFill/>
                    </a:lnL>
                    <a:lnR>
                      <a:noFill/>
                    </a:lnR>
                    <a:lnT>
                      <a:noFill/>
                    </a:lnT>
                    <a:lnB>
                      <a:noFill/>
                    </a:lnB>
                    <a:solidFill>
                      <a:srgbClr val="FA9272"/>
                    </a:solidFill>
                  </a:tcPr>
                </a:tc>
                <a:tc>
                  <a:txBody>
                    <a:bodyPr/>
                    <a:lstStyle/>
                    <a:p>
                      <a:pPr algn="r" fontAlgn="b"/>
                      <a:r>
                        <a:rPr lang="en-GB" sz="1500" b="0" i="0" u="none" strike="noStrike">
                          <a:effectLst/>
                          <a:latin typeface="Avenir Book" panose="02000503020000020003" pitchFamily="2" charset="0"/>
                        </a:rPr>
                        <a:t>93.94%</a:t>
                      </a:r>
                    </a:p>
                  </a:txBody>
                  <a:tcPr marL="14288" marR="14288" marT="14288" marB="0" anchor="b">
                    <a:lnL>
                      <a:noFill/>
                    </a:lnL>
                    <a:lnR>
                      <a:noFill/>
                    </a:lnR>
                    <a:lnT>
                      <a:noFill/>
                    </a:lnT>
                    <a:lnB>
                      <a:noFill/>
                    </a:lnB>
                    <a:solidFill>
                      <a:srgbClr val="F8696B"/>
                    </a:solidFill>
                  </a:tcPr>
                </a:tc>
                <a:tc>
                  <a:txBody>
                    <a:bodyPr/>
                    <a:lstStyle/>
                    <a:p>
                      <a:pPr algn="r" fontAlgn="b"/>
                      <a:r>
                        <a:rPr lang="en-GB" sz="1500" b="0" i="0" u="none" strike="noStrike">
                          <a:effectLst/>
                          <a:latin typeface="Avenir Book" panose="02000503020000020003" pitchFamily="2" charset="0"/>
                        </a:rPr>
                        <a:t>1.33</a:t>
                      </a:r>
                    </a:p>
                  </a:txBody>
                  <a:tcPr marL="14288" marR="14288" marT="14288" marB="0" anchor="b">
                    <a:lnL>
                      <a:noFill/>
                    </a:lnL>
                    <a:lnR>
                      <a:noFill/>
                    </a:lnR>
                    <a:lnT>
                      <a:noFill/>
                    </a:lnT>
                    <a:lnB>
                      <a:noFill/>
                    </a:lnB>
                    <a:solidFill>
                      <a:srgbClr val="FEE182"/>
                    </a:solidFill>
                  </a:tcPr>
                </a:tc>
                <a:tc>
                  <a:txBody>
                    <a:bodyPr/>
                    <a:lstStyle/>
                    <a:p>
                      <a:pPr algn="r" fontAlgn="b"/>
                      <a:r>
                        <a:rPr lang="en-GB" sz="1500" b="0" i="0" u="none" strike="noStrike">
                          <a:effectLst/>
                          <a:latin typeface="Avenir Book" panose="02000503020000020003" pitchFamily="2" charset="0"/>
                        </a:rPr>
                        <a:t>2.21</a:t>
                      </a:r>
                    </a:p>
                  </a:txBody>
                  <a:tcPr marL="14288" marR="14288" marT="14288" marB="0" anchor="b">
                    <a:lnL>
                      <a:noFill/>
                    </a:lnL>
                    <a:lnR>
                      <a:noFill/>
                    </a:lnR>
                    <a:lnT>
                      <a:noFill/>
                    </a:lnT>
                    <a:lnB>
                      <a:noFill/>
                    </a:lnB>
                    <a:solidFill>
                      <a:srgbClr val="F8696B"/>
                    </a:solidFill>
                  </a:tcPr>
                </a:tc>
                <a:extLst>
                  <a:ext uri="{0D108BD9-81ED-4DB2-BD59-A6C34878D82A}">
                    <a16:rowId xmlns:a16="http://schemas.microsoft.com/office/drawing/2014/main" val="1883780354"/>
                  </a:ext>
                </a:extLst>
              </a:tr>
              <a:tr h="304800">
                <a:tc>
                  <a:txBody>
                    <a:bodyPr/>
                    <a:lstStyle/>
                    <a:p>
                      <a:pPr algn="l" fontAlgn="b"/>
                      <a:r>
                        <a:rPr lang="en-GB" sz="1500" b="0" i="0" u="none" strike="noStrike">
                          <a:effectLst/>
                          <a:latin typeface="Avenir Book" panose="02000503020000020003" pitchFamily="2" charset="0"/>
                        </a:rPr>
                        <a:t>female</a:t>
                      </a:r>
                    </a:p>
                  </a:txBody>
                  <a:tcPr marL="14288" marR="14288" marT="14288" marB="0" anchor="b">
                    <a:lnL>
                      <a:noFill/>
                    </a:lnL>
                    <a:lnR>
                      <a:noFill/>
                    </a:lnR>
                    <a:lnT>
                      <a:noFill/>
                    </a:lnT>
                    <a:lnB>
                      <a:noFill/>
                    </a:lnB>
                  </a:tcPr>
                </a:tc>
                <a:tc>
                  <a:txBody>
                    <a:bodyPr/>
                    <a:lstStyle/>
                    <a:p>
                      <a:pPr algn="l" fontAlgn="b"/>
                      <a:r>
                        <a:rPr lang="en-GB" sz="1500" b="0" i="0" u="none" strike="noStrike" dirty="0">
                          <a:effectLst/>
                          <a:latin typeface="Avenir Book" panose="02000503020000020003" pitchFamily="2" charset="0"/>
                        </a:rPr>
                        <a:t>35-44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53</a:t>
                      </a:r>
                    </a:p>
                  </a:txBody>
                  <a:tcPr marL="14288" marR="14288" marT="14288" marB="0" anchor="b">
                    <a:lnL>
                      <a:noFill/>
                    </a:lnL>
                    <a:lnR>
                      <a:noFill/>
                    </a:lnR>
                    <a:lnT>
                      <a:noFill/>
                    </a:lnT>
                    <a:lnB>
                      <a:noFill/>
                    </a:lnB>
                    <a:solidFill>
                      <a:srgbClr val="BFD981"/>
                    </a:solidFill>
                  </a:tcPr>
                </a:tc>
                <a:tc>
                  <a:txBody>
                    <a:bodyPr/>
                    <a:lstStyle/>
                    <a:p>
                      <a:pPr algn="r" fontAlgn="b"/>
                      <a:r>
                        <a:rPr lang="en-GB" sz="1500" b="0" i="0" u="none" strike="noStrike">
                          <a:effectLst/>
                          <a:latin typeface="Avenir Book" panose="02000503020000020003" pitchFamily="2" charset="0"/>
                        </a:rPr>
                        <a:t>88.68%</a:t>
                      </a:r>
                    </a:p>
                  </a:txBody>
                  <a:tcPr marL="14288" marR="14288" marT="14288" marB="0" anchor="b">
                    <a:lnL>
                      <a:noFill/>
                    </a:lnL>
                    <a:lnR>
                      <a:noFill/>
                    </a:lnR>
                    <a:lnT>
                      <a:noFill/>
                    </a:lnT>
                    <a:lnB>
                      <a:noFill/>
                    </a:lnB>
                    <a:solidFill>
                      <a:srgbClr val="FECC7E"/>
                    </a:solidFill>
                  </a:tcPr>
                </a:tc>
                <a:tc>
                  <a:txBody>
                    <a:bodyPr/>
                    <a:lstStyle/>
                    <a:p>
                      <a:pPr algn="r" fontAlgn="b"/>
                      <a:r>
                        <a:rPr lang="en-GB" sz="1500" b="0" i="0" u="none" strike="noStrike">
                          <a:effectLst/>
                          <a:latin typeface="Avenir Book" panose="02000503020000020003" pitchFamily="2" charset="0"/>
                        </a:rPr>
                        <a:t>1.25</a:t>
                      </a:r>
                    </a:p>
                  </a:txBody>
                  <a:tcPr marL="14288" marR="14288" marT="14288" marB="0" anchor="b">
                    <a:lnL>
                      <a:noFill/>
                    </a:lnL>
                    <a:lnR>
                      <a:noFill/>
                    </a:lnR>
                    <a:lnT>
                      <a:noFill/>
                    </a:lnT>
                    <a:lnB>
                      <a:noFill/>
                    </a:lnB>
                    <a:solidFill>
                      <a:srgbClr val="FBAC78"/>
                    </a:solidFill>
                  </a:tcPr>
                </a:tc>
                <a:tc>
                  <a:txBody>
                    <a:bodyPr/>
                    <a:lstStyle/>
                    <a:p>
                      <a:pPr algn="r" fontAlgn="b"/>
                      <a:r>
                        <a:rPr lang="en-GB" sz="1500" b="0" i="0" u="none" strike="noStrike">
                          <a:effectLst/>
                          <a:latin typeface="Avenir Book" panose="02000503020000020003" pitchFamily="2" charset="0"/>
                        </a:rPr>
                        <a:t>38.04</a:t>
                      </a:r>
                    </a:p>
                  </a:txBody>
                  <a:tcPr marL="14288" marR="14288" marT="14288" marB="0" anchor="b">
                    <a:lnL>
                      <a:noFill/>
                    </a:lnL>
                    <a:lnR>
                      <a:noFill/>
                    </a:lnR>
                    <a:lnT>
                      <a:noFill/>
                    </a:lnT>
                    <a:lnB>
                      <a:noFill/>
                    </a:lnB>
                    <a:solidFill>
                      <a:srgbClr val="E2E383"/>
                    </a:solidFill>
                  </a:tcPr>
                </a:tc>
                <a:extLst>
                  <a:ext uri="{0D108BD9-81ED-4DB2-BD59-A6C34878D82A}">
                    <a16:rowId xmlns:a16="http://schemas.microsoft.com/office/drawing/2014/main" val="1638621857"/>
                  </a:ext>
                </a:extLst>
              </a:tr>
              <a:tr h="304800">
                <a:tc>
                  <a:txBody>
                    <a:bodyPr/>
                    <a:lstStyle/>
                    <a:p>
                      <a:pPr algn="l" fontAlgn="b"/>
                      <a:r>
                        <a:rPr lang="en-GB" sz="1500" b="0" i="0" u="none" strike="noStrike">
                          <a:effectLst/>
                          <a:latin typeface="Avenir Book" panose="02000503020000020003" pitchFamily="2" charset="0"/>
                        </a:rPr>
                        <a:t>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35-44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36</a:t>
                      </a:r>
                    </a:p>
                  </a:txBody>
                  <a:tcPr marL="14288" marR="14288" marT="14288" marB="0" anchor="b">
                    <a:lnL>
                      <a:noFill/>
                    </a:lnL>
                    <a:lnR>
                      <a:noFill/>
                    </a:lnR>
                    <a:lnT>
                      <a:noFill/>
                    </a:lnT>
                    <a:lnB>
                      <a:noFill/>
                    </a:lnB>
                    <a:solidFill>
                      <a:srgbClr val="FCBB7A"/>
                    </a:solidFill>
                  </a:tcPr>
                </a:tc>
                <a:tc>
                  <a:txBody>
                    <a:bodyPr/>
                    <a:lstStyle/>
                    <a:p>
                      <a:pPr algn="r" fontAlgn="b"/>
                      <a:r>
                        <a:rPr lang="en-GB" sz="1500" b="0" i="0" u="none" strike="noStrike">
                          <a:effectLst/>
                          <a:latin typeface="Avenir Book" panose="02000503020000020003" pitchFamily="2" charset="0"/>
                        </a:rPr>
                        <a:t>91.67%</a:t>
                      </a:r>
                    </a:p>
                  </a:txBody>
                  <a:tcPr marL="14288" marR="14288" marT="14288" marB="0" anchor="b">
                    <a:lnL>
                      <a:noFill/>
                    </a:lnL>
                    <a:lnR>
                      <a:noFill/>
                    </a:lnR>
                    <a:lnT>
                      <a:noFill/>
                    </a:lnT>
                    <a:lnB>
                      <a:noFill/>
                    </a:lnB>
                    <a:solidFill>
                      <a:srgbClr val="FB9474"/>
                    </a:solidFill>
                  </a:tcPr>
                </a:tc>
                <a:tc>
                  <a:txBody>
                    <a:bodyPr/>
                    <a:lstStyle/>
                    <a:p>
                      <a:pPr algn="r" fontAlgn="b"/>
                      <a:r>
                        <a:rPr lang="en-GB" sz="1500" b="0" i="0" u="none" strike="noStrike">
                          <a:effectLst/>
                          <a:latin typeface="Avenir Book" panose="02000503020000020003" pitchFamily="2" charset="0"/>
                        </a:rPr>
                        <a:t>1.44</a:t>
                      </a:r>
                    </a:p>
                  </a:txBody>
                  <a:tcPr marL="14288" marR="14288" marT="14288" marB="0" anchor="b">
                    <a:lnL>
                      <a:noFill/>
                    </a:lnL>
                    <a:lnR>
                      <a:noFill/>
                    </a:lnR>
                    <a:lnT>
                      <a:noFill/>
                    </a:lnT>
                    <a:lnB>
                      <a:noFill/>
                    </a:lnB>
                    <a:solidFill>
                      <a:srgbClr val="C6DB81"/>
                    </a:solidFill>
                  </a:tcPr>
                </a:tc>
                <a:tc>
                  <a:txBody>
                    <a:bodyPr/>
                    <a:lstStyle/>
                    <a:p>
                      <a:pPr algn="r" fontAlgn="b"/>
                      <a:r>
                        <a:rPr lang="en-GB" sz="1500" b="0" i="0" u="none" strike="noStrike">
                          <a:effectLst/>
                          <a:latin typeface="Avenir Book" panose="02000503020000020003" pitchFamily="2" charset="0"/>
                        </a:rPr>
                        <a:t>7.92</a:t>
                      </a:r>
                    </a:p>
                  </a:txBody>
                  <a:tcPr marL="14288" marR="14288" marT="14288" marB="0" anchor="b">
                    <a:lnL>
                      <a:noFill/>
                    </a:lnL>
                    <a:lnR>
                      <a:noFill/>
                    </a:lnR>
                    <a:lnT>
                      <a:noFill/>
                    </a:lnT>
                    <a:lnB>
                      <a:noFill/>
                    </a:lnB>
                    <a:solidFill>
                      <a:srgbClr val="F98871"/>
                    </a:solidFill>
                  </a:tcPr>
                </a:tc>
                <a:extLst>
                  <a:ext uri="{0D108BD9-81ED-4DB2-BD59-A6C34878D82A}">
                    <a16:rowId xmlns:a16="http://schemas.microsoft.com/office/drawing/2014/main" val="1573441426"/>
                  </a:ext>
                </a:extLst>
              </a:tr>
              <a:tr h="304800">
                <a:tc>
                  <a:txBody>
                    <a:bodyPr/>
                    <a:lstStyle/>
                    <a:p>
                      <a:pPr algn="l" fontAlgn="b"/>
                      <a:r>
                        <a:rPr lang="en-GB" sz="1500" b="0" i="0" u="none" strike="noStrike">
                          <a:effectLst/>
                          <a:latin typeface="Avenir Book" panose="02000503020000020003" pitchFamily="2" charset="0"/>
                        </a:rPr>
                        <a:t>female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45-54</a:t>
                      </a:r>
                    </a:p>
                  </a:txBody>
                  <a:tcPr marL="14288" marR="14288" marT="14288" marB="0" anchor="b">
                    <a:lnL>
                      <a:noFill/>
                    </a:lnL>
                    <a:lnR>
                      <a:noFill/>
                    </a:lnR>
                    <a:lnT>
                      <a:noFill/>
                    </a:lnT>
                    <a:lnB>
                      <a:noFill/>
                    </a:lnB>
                  </a:tcPr>
                </a:tc>
                <a:tc>
                  <a:txBody>
                    <a:bodyPr/>
                    <a:lstStyle/>
                    <a:p>
                      <a:pPr algn="r" fontAlgn="b"/>
                      <a:r>
                        <a:rPr lang="en-GB" sz="1500" b="0" i="0" u="none" strike="noStrike" dirty="0">
                          <a:effectLst/>
                          <a:latin typeface="Avenir Book" panose="02000503020000020003" pitchFamily="2" charset="0"/>
                        </a:rPr>
                        <a:t>43</a:t>
                      </a:r>
                    </a:p>
                  </a:txBody>
                  <a:tcPr marL="14288" marR="14288" marT="14288" marB="0" anchor="b">
                    <a:lnL>
                      <a:noFill/>
                    </a:lnL>
                    <a:lnR>
                      <a:noFill/>
                    </a:lnR>
                    <a:lnT>
                      <a:noFill/>
                    </a:lnT>
                    <a:lnB>
                      <a:noFill/>
                    </a:lnB>
                    <a:solidFill>
                      <a:srgbClr val="EFE784"/>
                    </a:solidFill>
                  </a:tcPr>
                </a:tc>
                <a:tc>
                  <a:txBody>
                    <a:bodyPr/>
                    <a:lstStyle/>
                    <a:p>
                      <a:pPr algn="r" fontAlgn="b"/>
                      <a:r>
                        <a:rPr lang="en-GB" sz="1500" b="0" i="0" u="none" strike="noStrike">
                          <a:effectLst/>
                          <a:latin typeface="Avenir Book" panose="02000503020000020003" pitchFamily="2" charset="0"/>
                        </a:rPr>
                        <a:t>86.05%</a:t>
                      </a:r>
                    </a:p>
                  </a:txBody>
                  <a:tcPr marL="14288" marR="14288" marT="14288" marB="0" anchor="b">
                    <a:lnL>
                      <a:noFill/>
                    </a:lnL>
                    <a:lnR>
                      <a:noFill/>
                    </a:lnR>
                    <a:lnT>
                      <a:noFill/>
                    </a:lnT>
                    <a:lnB>
                      <a:noFill/>
                    </a:lnB>
                    <a:solidFill>
                      <a:srgbClr val="F6E883"/>
                    </a:solidFill>
                  </a:tcPr>
                </a:tc>
                <a:tc>
                  <a:txBody>
                    <a:bodyPr/>
                    <a:lstStyle/>
                    <a:p>
                      <a:pPr algn="r" fontAlgn="b"/>
                      <a:r>
                        <a:rPr lang="en-GB" sz="1500" b="0" i="0" u="none" strike="noStrike">
                          <a:effectLst/>
                          <a:latin typeface="Avenir Book" panose="02000503020000020003" pitchFamily="2" charset="0"/>
                        </a:rPr>
                        <a:t>1.23</a:t>
                      </a:r>
                    </a:p>
                  </a:txBody>
                  <a:tcPr marL="14288" marR="14288" marT="14288" marB="0" anchor="b">
                    <a:lnL>
                      <a:noFill/>
                    </a:lnL>
                    <a:lnR>
                      <a:noFill/>
                    </a:lnR>
                    <a:lnT>
                      <a:noFill/>
                    </a:lnT>
                    <a:lnB>
                      <a:noFill/>
                    </a:lnB>
                    <a:solidFill>
                      <a:srgbClr val="FBA476"/>
                    </a:solidFill>
                  </a:tcPr>
                </a:tc>
                <a:tc>
                  <a:txBody>
                    <a:bodyPr/>
                    <a:lstStyle/>
                    <a:p>
                      <a:pPr algn="r" fontAlgn="b"/>
                      <a:r>
                        <a:rPr lang="en-GB" sz="1500" b="0" i="0" u="none" strike="noStrike">
                          <a:effectLst/>
                          <a:latin typeface="Avenir Book" panose="02000503020000020003" pitchFamily="2" charset="0"/>
                        </a:rPr>
                        <a:t>22.37</a:t>
                      </a:r>
                    </a:p>
                  </a:txBody>
                  <a:tcPr marL="14288" marR="14288" marT="14288" marB="0" anchor="b">
                    <a:lnL>
                      <a:noFill/>
                    </a:lnL>
                    <a:lnR>
                      <a:noFill/>
                    </a:lnR>
                    <a:lnT>
                      <a:noFill/>
                    </a:lnT>
                    <a:lnB>
                      <a:noFill/>
                    </a:lnB>
                    <a:solidFill>
                      <a:srgbClr val="FDD880"/>
                    </a:solidFill>
                  </a:tcPr>
                </a:tc>
                <a:extLst>
                  <a:ext uri="{0D108BD9-81ED-4DB2-BD59-A6C34878D82A}">
                    <a16:rowId xmlns:a16="http://schemas.microsoft.com/office/drawing/2014/main" val="3405826764"/>
                  </a:ext>
                </a:extLst>
              </a:tr>
              <a:tr h="304800">
                <a:tc>
                  <a:txBody>
                    <a:bodyPr/>
                    <a:lstStyle/>
                    <a:p>
                      <a:pPr algn="l" fontAlgn="b"/>
                      <a:r>
                        <a:rPr lang="en-GB" sz="1500" b="0" i="0" u="none" strike="noStrike">
                          <a:effectLst/>
                          <a:latin typeface="Avenir Book" panose="02000503020000020003" pitchFamily="2" charset="0"/>
                        </a:rPr>
                        <a:t>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45-54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33</a:t>
                      </a:r>
                    </a:p>
                  </a:txBody>
                  <a:tcPr marL="14288" marR="14288" marT="14288" marB="0" anchor="b">
                    <a:lnL>
                      <a:noFill/>
                    </a:lnL>
                    <a:lnR>
                      <a:noFill/>
                    </a:lnR>
                    <a:lnT>
                      <a:noFill/>
                    </a:lnT>
                    <a:lnB>
                      <a:noFill/>
                    </a:lnB>
                    <a:solidFill>
                      <a:srgbClr val="FA9272"/>
                    </a:solidFill>
                  </a:tcPr>
                </a:tc>
                <a:tc>
                  <a:txBody>
                    <a:bodyPr/>
                    <a:lstStyle/>
                    <a:p>
                      <a:pPr algn="r" fontAlgn="b"/>
                      <a:r>
                        <a:rPr lang="en-GB" sz="1500" b="0" i="0" u="none" strike="noStrike">
                          <a:effectLst/>
                          <a:latin typeface="Avenir Book" panose="02000503020000020003" pitchFamily="2" charset="0"/>
                        </a:rPr>
                        <a:t>81.82%</a:t>
                      </a:r>
                    </a:p>
                  </a:txBody>
                  <a:tcPr marL="14288" marR="14288" marT="14288" marB="0" anchor="b">
                    <a:lnL>
                      <a:noFill/>
                    </a:lnL>
                    <a:lnR>
                      <a:noFill/>
                    </a:lnR>
                    <a:lnT>
                      <a:noFill/>
                    </a:lnT>
                    <a:lnB>
                      <a:noFill/>
                    </a:lnB>
                    <a:solidFill>
                      <a:srgbClr val="CFDD81"/>
                    </a:solidFill>
                  </a:tcPr>
                </a:tc>
                <a:tc>
                  <a:txBody>
                    <a:bodyPr/>
                    <a:lstStyle/>
                    <a:p>
                      <a:pPr algn="r" fontAlgn="b"/>
                      <a:r>
                        <a:rPr lang="en-GB" sz="1500" b="0" i="0" u="none" strike="noStrike">
                          <a:effectLst/>
                          <a:latin typeface="Avenir Book" panose="02000503020000020003" pitchFamily="2" charset="0"/>
                        </a:rPr>
                        <a:t>1.36</a:t>
                      </a:r>
                    </a:p>
                  </a:txBody>
                  <a:tcPr marL="14288" marR="14288" marT="14288" marB="0" anchor="b">
                    <a:lnL>
                      <a:noFill/>
                    </a:lnL>
                    <a:lnR>
                      <a:noFill/>
                    </a:lnR>
                    <a:lnT>
                      <a:noFill/>
                    </a:lnT>
                    <a:lnB>
                      <a:noFill/>
                    </a:lnB>
                    <a:solidFill>
                      <a:srgbClr val="F6E984"/>
                    </a:solidFill>
                  </a:tcPr>
                </a:tc>
                <a:tc>
                  <a:txBody>
                    <a:bodyPr/>
                    <a:lstStyle/>
                    <a:p>
                      <a:pPr algn="r" fontAlgn="b"/>
                      <a:r>
                        <a:rPr lang="en-GB" sz="1500" b="0" i="0" u="none" strike="noStrike">
                          <a:effectLst/>
                          <a:latin typeface="Avenir Book" panose="02000503020000020003" pitchFamily="2" charset="0"/>
                        </a:rPr>
                        <a:t>21.48</a:t>
                      </a:r>
                    </a:p>
                  </a:txBody>
                  <a:tcPr marL="14288" marR="14288" marT="14288" marB="0" anchor="b">
                    <a:lnL>
                      <a:noFill/>
                    </a:lnL>
                    <a:lnR>
                      <a:noFill/>
                    </a:lnR>
                    <a:lnT>
                      <a:noFill/>
                    </a:lnT>
                    <a:lnB>
                      <a:noFill/>
                    </a:lnB>
                    <a:solidFill>
                      <a:srgbClr val="FDD37F"/>
                    </a:solidFill>
                  </a:tcPr>
                </a:tc>
                <a:extLst>
                  <a:ext uri="{0D108BD9-81ED-4DB2-BD59-A6C34878D82A}">
                    <a16:rowId xmlns:a16="http://schemas.microsoft.com/office/drawing/2014/main" val="1704283367"/>
                  </a:ext>
                </a:extLst>
              </a:tr>
              <a:tr h="304800">
                <a:tc>
                  <a:txBody>
                    <a:bodyPr/>
                    <a:lstStyle/>
                    <a:p>
                      <a:pPr algn="l" fontAlgn="b"/>
                      <a:r>
                        <a:rPr lang="en-GB" sz="1500" b="0" i="0" u="none" strike="noStrike">
                          <a:effectLst/>
                          <a:latin typeface="Avenir Book" panose="02000503020000020003" pitchFamily="2" charset="0"/>
                        </a:rPr>
                        <a:t>female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55-64</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58</a:t>
                      </a:r>
                    </a:p>
                  </a:txBody>
                  <a:tcPr marL="14288" marR="14288" marT="14288" marB="0" anchor="b">
                    <a:lnL>
                      <a:noFill/>
                    </a:lnL>
                    <a:lnR>
                      <a:noFill/>
                    </a:lnR>
                    <a:lnT>
                      <a:noFill/>
                    </a:lnT>
                    <a:lnB>
                      <a:noFill/>
                    </a:lnB>
                    <a:solidFill>
                      <a:srgbClr val="A7D27F"/>
                    </a:solidFill>
                  </a:tcPr>
                </a:tc>
                <a:tc>
                  <a:txBody>
                    <a:bodyPr/>
                    <a:lstStyle/>
                    <a:p>
                      <a:pPr algn="r" fontAlgn="b"/>
                      <a:r>
                        <a:rPr lang="en-GB" sz="1500" b="0" i="0" u="none" strike="noStrike">
                          <a:effectLst/>
                          <a:latin typeface="Avenir Book" panose="02000503020000020003" pitchFamily="2" charset="0"/>
                        </a:rPr>
                        <a:t>87.93%</a:t>
                      </a:r>
                    </a:p>
                  </a:txBody>
                  <a:tcPr marL="14288" marR="14288" marT="14288" marB="0" anchor="b">
                    <a:lnL>
                      <a:noFill/>
                    </a:lnL>
                    <a:lnR>
                      <a:noFill/>
                    </a:lnR>
                    <a:lnT>
                      <a:noFill/>
                    </a:lnT>
                    <a:lnB>
                      <a:noFill/>
                    </a:lnB>
                    <a:solidFill>
                      <a:srgbClr val="FFDA81"/>
                    </a:solidFill>
                  </a:tcPr>
                </a:tc>
                <a:tc>
                  <a:txBody>
                    <a:bodyPr/>
                    <a:lstStyle/>
                    <a:p>
                      <a:pPr algn="r" fontAlgn="b"/>
                      <a:r>
                        <a:rPr lang="en-GB" sz="1500" b="0" i="0" u="none" strike="noStrike">
                          <a:effectLst/>
                          <a:latin typeface="Avenir Book" panose="02000503020000020003" pitchFamily="2" charset="0"/>
                        </a:rPr>
                        <a:t>1.38</a:t>
                      </a:r>
                    </a:p>
                  </a:txBody>
                  <a:tcPr marL="14288" marR="14288" marT="14288" marB="0" anchor="b">
                    <a:lnL>
                      <a:noFill/>
                    </a:lnL>
                    <a:lnR>
                      <a:noFill/>
                    </a:lnR>
                    <a:lnT>
                      <a:noFill/>
                    </a:lnT>
                    <a:lnB>
                      <a:noFill/>
                    </a:lnB>
                    <a:solidFill>
                      <a:srgbClr val="EDE683"/>
                    </a:solidFill>
                  </a:tcPr>
                </a:tc>
                <a:tc>
                  <a:txBody>
                    <a:bodyPr/>
                    <a:lstStyle/>
                    <a:p>
                      <a:pPr algn="r" fontAlgn="b"/>
                      <a:r>
                        <a:rPr lang="en-GB" sz="1500" b="0" i="0" u="none" strike="noStrike">
                          <a:effectLst/>
                          <a:latin typeface="Avenir Book" panose="02000503020000020003" pitchFamily="2" charset="0"/>
                        </a:rPr>
                        <a:t>18.02</a:t>
                      </a:r>
                    </a:p>
                  </a:txBody>
                  <a:tcPr marL="14288" marR="14288" marT="14288" marB="0" anchor="b">
                    <a:lnL>
                      <a:noFill/>
                    </a:lnL>
                    <a:lnR>
                      <a:noFill/>
                    </a:lnR>
                    <a:lnT>
                      <a:noFill/>
                    </a:lnT>
                    <a:lnB>
                      <a:noFill/>
                    </a:lnB>
                    <a:solidFill>
                      <a:srgbClr val="FCC07B"/>
                    </a:solidFill>
                  </a:tcPr>
                </a:tc>
                <a:extLst>
                  <a:ext uri="{0D108BD9-81ED-4DB2-BD59-A6C34878D82A}">
                    <a16:rowId xmlns:a16="http://schemas.microsoft.com/office/drawing/2014/main" val="1911813809"/>
                  </a:ext>
                </a:extLst>
              </a:tr>
              <a:tr h="304800">
                <a:tc>
                  <a:txBody>
                    <a:bodyPr/>
                    <a:lstStyle/>
                    <a:p>
                      <a:pPr algn="l" fontAlgn="b"/>
                      <a:r>
                        <a:rPr lang="en-GB" sz="1500" b="0" i="0" u="none" strike="noStrike">
                          <a:effectLst/>
                          <a:latin typeface="Avenir Book" panose="02000503020000020003" pitchFamily="2" charset="0"/>
                        </a:rPr>
                        <a:t>female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65+</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72</a:t>
                      </a:r>
                    </a:p>
                  </a:txBody>
                  <a:tcPr marL="14288" marR="14288" marT="14288" marB="0" anchor="b">
                    <a:lnL>
                      <a:noFill/>
                    </a:lnL>
                    <a:lnR>
                      <a:noFill/>
                    </a:lnR>
                    <a:lnT>
                      <a:noFill/>
                    </a:lnT>
                    <a:lnB>
                      <a:noFill/>
                    </a:lnB>
                    <a:solidFill>
                      <a:srgbClr val="63BE7B"/>
                    </a:solidFill>
                  </a:tcPr>
                </a:tc>
                <a:tc>
                  <a:txBody>
                    <a:bodyPr/>
                    <a:lstStyle/>
                    <a:p>
                      <a:pPr algn="r" fontAlgn="b"/>
                      <a:r>
                        <a:rPr lang="en-GB" sz="1500" b="0" i="0" u="none" strike="noStrike">
                          <a:effectLst/>
                          <a:latin typeface="Avenir Book" panose="02000503020000020003" pitchFamily="2" charset="0"/>
                        </a:rPr>
                        <a:t>77.78%</a:t>
                      </a:r>
                    </a:p>
                  </a:txBody>
                  <a:tcPr marL="14288" marR="14288" marT="14288" marB="0" anchor="b">
                    <a:lnL>
                      <a:noFill/>
                    </a:lnL>
                    <a:lnR>
                      <a:noFill/>
                    </a:lnR>
                    <a:lnT>
                      <a:noFill/>
                    </a:lnT>
                    <a:lnB>
                      <a:noFill/>
                    </a:lnB>
                    <a:solidFill>
                      <a:srgbClr val="AAD27F"/>
                    </a:solidFill>
                  </a:tcPr>
                </a:tc>
                <a:tc>
                  <a:txBody>
                    <a:bodyPr/>
                    <a:lstStyle/>
                    <a:p>
                      <a:pPr algn="r" fontAlgn="b"/>
                      <a:r>
                        <a:rPr lang="en-GB" sz="1500" b="0" i="0" u="none" strike="noStrike">
                          <a:effectLst/>
                          <a:latin typeface="Avenir Book" panose="02000503020000020003" pitchFamily="2" charset="0"/>
                        </a:rPr>
                        <a:t>1.61</a:t>
                      </a:r>
                    </a:p>
                  </a:txBody>
                  <a:tcPr marL="14288" marR="14288" marT="14288" marB="0" anchor="b">
                    <a:lnL>
                      <a:noFill/>
                    </a:lnL>
                    <a:lnR>
                      <a:noFill/>
                    </a:lnR>
                    <a:lnT>
                      <a:noFill/>
                    </a:lnT>
                    <a:lnB>
                      <a:noFill/>
                    </a:lnB>
                    <a:solidFill>
                      <a:srgbClr val="63BE7B"/>
                    </a:solidFill>
                  </a:tcPr>
                </a:tc>
                <a:tc>
                  <a:txBody>
                    <a:bodyPr/>
                    <a:lstStyle/>
                    <a:p>
                      <a:pPr algn="r" fontAlgn="b"/>
                      <a:r>
                        <a:rPr lang="en-GB" sz="1500" b="0" i="0" u="none" strike="noStrike">
                          <a:effectLst/>
                          <a:latin typeface="Avenir Book" panose="02000503020000020003" pitchFamily="2" charset="0"/>
                        </a:rPr>
                        <a:t>91.21</a:t>
                      </a:r>
                    </a:p>
                  </a:txBody>
                  <a:tcPr marL="14288" marR="14288" marT="14288" marB="0" anchor="b">
                    <a:lnL>
                      <a:noFill/>
                    </a:lnL>
                    <a:lnR>
                      <a:noFill/>
                    </a:lnR>
                    <a:lnT>
                      <a:noFill/>
                    </a:lnT>
                    <a:lnB>
                      <a:noFill/>
                    </a:lnB>
                    <a:solidFill>
                      <a:srgbClr val="63BE7B"/>
                    </a:solidFill>
                  </a:tcPr>
                </a:tc>
                <a:extLst>
                  <a:ext uri="{0D108BD9-81ED-4DB2-BD59-A6C34878D82A}">
                    <a16:rowId xmlns:a16="http://schemas.microsoft.com/office/drawing/2014/main" val="1967662603"/>
                  </a:ext>
                </a:extLst>
              </a:tr>
              <a:tr h="304800">
                <a:tc>
                  <a:txBody>
                    <a:bodyPr/>
                    <a:lstStyle/>
                    <a:p>
                      <a:pPr algn="l" fontAlgn="b"/>
                      <a:r>
                        <a:rPr lang="en-GB" sz="1500" b="0" i="0" u="none" strike="noStrike">
                          <a:effectLst/>
                          <a:latin typeface="Avenir Book" panose="02000503020000020003" pitchFamily="2" charset="0"/>
                        </a:rPr>
                        <a:t>male</a:t>
                      </a:r>
                    </a:p>
                  </a:txBody>
                  <a:tcPr marL="14288" marR="14288" marT="14288" marB="0" anchor="b">
                    <a:lnL>
                      <a:noFill/>
                    </a:lnL>
                    <a:lnR>
                      <a:noFill/>
                    </a:lnR>
                    <a:lnT>
                      <a:noFill/>
                    </a:lnT>
                    <a:lnB>
                      <a:noFill/>
                    </a:lnB>
                  </a:tcPr>
                </a:tc>
                <a:tc>
                  <a:txBody>
                    <a:bodyPr/>
                    <a:lstStyle/>
                    <a:p>
                      <a:pPr algn="l" fontAlgn="b"/>
                      <a:r>
                        <a:rPr lang="en-GB" sz="1500" b="0" i="0" u="none" strike="noStrike">
                          <a:effectLst/>
                          <a:latin typeface="Avenir Book" panose="02000503020000020003" pitchFamily="2" charset="0"/>
                        </a:rPr>
                        <a:t>65+</a:t>
                      </a:r>
                    </a:p>
                  </a:txBody>
                  <a:tcPr marL="14288" marR="14288" marT="14288" marB="0" anchor="b">
                    <a:lnL>
                      <a:noFill/>
                    </a:lnL>
                    <a:lnR>
                      <a:noFill/>
                    </a:lnR>
                    <a:lnT>
                      <a:noFill/>
                    </a:lnT>
                    <a:lnB>
                      <a:noFill/>
                    </a:lnB>
                  </a:tcPr>
                </a:tc>
                <a:tc>
                  <a:txBody>
                    <a:bodyPr/>
                    <a:lstStyle/>
                    <a:p>
                      <a:pPr algn="r" fontAlgn="b"/>
                      <a:r>
                        <a:rPr lang="en-GB" sz="1500" b="0" i="0" u="none" strike="noStrike">
                          <a:effectLst/>
                          <a:latin typeface="Avenir Book" panose="02000503020000020003" pitchFamily="2" charset="0"/>
                        </a:rPr>
                        <a:t>30</a:t>
                      </a:r>
                    </a:p>
                  </a:txBody>
                  <a:tcPr marL="14288" marR="14288" marT="14288" marB="0" anchor="b">
                    <a:lnL>
                      <a:noFill/>
                    </a:lnL>
                    <a:lnR>
                      <a:noFill/>
                    </a:lnR>
                    <a:lnT>
                      <a:noFill/>
                    </a:lnT>
                    <a:lnB>
                      <a:noFill/>
                    </a:lnB>
                    <a:solidFill>
                      <a:srgbClr val="F8696B"/>
                    </a:solidFill>
                  </a:tcPr>
                </a:tc>
                <a:tc>
                  <a:txBody>
                    <a:bodyPr/>
                    <a:lstStyle/>
                    <a:p>
                      <a:pPr algn="r" fontAlgn="b"/>
                      <a:r>
                        <a:rPr lang="en-GB" sz="1500" b="0" i="0" u="none" strike="noStrike">
                          <a:effectLst/>
                          <a:latin typeface="Avenir Book" panose="02000503020000020003" pitchFamily="2" charset="0"/>
                        </a:rPr>
                        <a:t>80.00%</a:t>
                      </a:r>
                    </a:p>
                  </a:txBody>
                  <a:tcPr marL="14288" marR="14288" marT="14288" marB="0" anchor="b">
                    <a:lnL>
                      <a:noFill/>
                    </a:lnL>
                    <a:lnR>
                      <a:noFill/>
                    </a:lnR>
                    <a:lnT>
                      <a:noFill/>
                    </a:lnT>
                    <a:lnB>
                      <a:noFill/>
                    </a:lnB>
                    <a:solidFill>
                      <a:srgbClr val="BED880"/>
                    </a:solidFill>
                  </a:tcPr>
                </a:tc>
                <a:tc>
                  <a:txBody>
                    <a:bodyPr/>
                    <a:lstStyle/>
                    <a:p>
                      <a:pPr algn="r" fontAlgn="b"/>
                      <a:r>
                        <a:rPr lang="en-GB" sz="1500" b="0" i="0" u="none" strike="noStrike">
                          <a:effectLst/>
                          <a:latin typeface="Avenir Book" panose="02000503020000020003" pitchFamily="2" charset="0"/>
                        </a:rPr>
                        <a:t>1.13</a:t>
                      </a:r>
                    </a:p>
                  </a:txBody>
                  <a:tcPr marL="14288" marR="14288" marT="14288" marB="0" anchor="b">
                    <a:lnL>
                      <a:noFill/>
                    </a:lnL>
                    <a:lnR>
                      <a:noFill/>
                    </a:lnR>
                    <a:lnT>
                      <a:noFill/>
                    </a:lnT>
                    <a:lnB>
                      <a:noFill/>
                    </a:lnB>
                    <a:solidFill>
                      <a:srgbClr val="F8696B"/>
                    </a:solidFill>
                  </a:tcPr>
                </a:tc>
                <a:tc>
                  <a:txBody>
                    <a:bodyPr/>
                    <a:lstStyle/>
                    <a:p>
                      <a:pPr algn="r" fontAlgn="b"/>
                      <a:r>
                        <a:rPr lang="en-GB" sz="1500" b="0" i="0" u="none" strike="noStrike" dirty="0">
                          <a:effectLst/>
                          <a:latin typeface="Avenir Book" panose="02000503020000020003" pitchFamily="2" charset="0"/>
                        </a:rPr>
                        <a:t>29.13</a:t>
                      </a:r>
                    </a:p>
                  </a:txBody>
                  <a:tcPr marL="14288" marR="14288" marT="14288" marB="0" anchor="b">
                    <a:lnL>
                      <a:noFill/>
                    </a:lnL>
                    <a:lnR>
                      <a:noFill/>
                    </a:lnR>
                    <a:lnT>
                      <a:noFill/>
                    </a:lnT>
                    <a:lnB>
                      <a:noFill/>
                    </a:lnB>
                    <a:solidFill>
                      <a:srgbClr val="F7E984"/>
                    </a:solidFill>
                  </a:tcPr>
                </a:tc>
                <a:extLst>
                  <a:ext uri="{0D108BD9-81ED-4DB2-BD59-A6C34878D82A}">
                    <a16:rowId xmlns:a16="http://schemas.microsoft.com/office/drawing/2014/main" val="398551131"/>
                  </a:ext>
                </a:extLst>
              </a:tr>
            </a:tbl>
          </a:graphicData>
        </a:graphic>
      </p:graphicFrame>
    </p:spTree>
    <p:extLst>
      <p:ext uri="{BB962C8B-B14F-4D97-AF65-F5344CB8AC3E}">
        <p14:creationId xmlns:p14="http://schemas.microsoft.com/office/powerpoint/2010/main" val="3868394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59355" y="2995285"/>
            <a:ext cx="5991211" cy="3453116"/>
          </a:xfrm>
          <a:prstGeom prst="rect">
            <a:avLst/>
          </a:prstGeom>
        </p:spPr>
      </p:pic>
      <p:sp>
        <p:nvSpPr>
          <p:cNvPr id="3" name="TextBox 3"/>
          <p:cNvSpPr txBox="1"/>
          <p:nvPr/>
        </p:nvSpPr>
        <p:spPr>
          <a:xfrm>
            <a:off x="3152134" y="3549986"/>
            <a:ext cx="3897213" cy="1488036"/>
          </a:xfrm>
          <a:prstGeom prst="rect">
            <a:avLst/>
          </a:prstGeom>
        </p:spPr>
        <p:txBody>
          <a:bodyPr wrap="square" lIns="0" tIns="0" rIns="0" bIns="0" rtlCol="0" anchor="t">
            <a:spAutoFit/>
          </a:bodyPr>
          <a:lstStyle/>
          <a:p>
            <a:pPr marL="0" marR="0" lvl="0" indent="0" algn="l" defTabSz="914400" rtl="0" eaLnBrk="1" fontAlgn="auto" latinLnBrk="0" hangingPunct="1">
              <a:lnSpc>
                <a:spcPts val="5700"/>
              </a:lnSpc>
              <a:spcBef>
                <a:spcPts val="0"/>
              </a:spcBef>
              <a:spcAft>
                <a:spcPts val="0"/>
              </a:spcAft>
              <a:buClrTx/>
              <a:buSzTx/>
              <a:buFontTx/>
              <a:buNone/>
              <a:tabLst/>
              <a:defRPr/>
            </a:pPr>
            <a:r>
              <a:rPr lang="en-US" sz="5700" dirty="0">
                <a:solidFill>
                  <a:srgbClr val="FFFFFF"/>
                </a:solidFill>
                <a:latin typeface="DM Sans"/>
              </a:rPr>
              <a:t>Up for </a:t>
            </a:r>
            <a:r>
              <a:rPr kumimoji="0" lang="en-US" sz="5700" b="0" i="0" u="none" strike="noStrike" kern="1200" cap="none" spc="0" normalizeH="0" baseline="0" noProof="0" dirty="0">
                <a:ln>
                  <a:noFill/>
                </a:ln>
                <a:solidFill>
                  <a:srgbClr val="FFFFFF"/>
                </a:solidFill>
                <a:effectLst/>
                <a:uLnTx/>
                <a:uFillTx/>
                <a:latin typeface="DM Sans"/>
                <a:ea typeface="+mn-ea"/>
                <a:cs typeface="+mn-cs"/>
              </a:rPr>
              <a:t>Discussion</a:t>
            </a:r>
          </a:p>
        </p:txBody>
      </p:sp>
      <p:grpSp>
        <p:nvGrpSpPr>
          <p:cNvPr id="4" name="Group 4"/>
          <p:cNvGrpSpPr/>
          <p:nvPr/>
        </p:nvGrpSpPr>
        <p:grpSpPr>
          <a:xfrm>
            <a:off x="9854866" y="4039411"/>
            <a:ext cx="6827693" cy="885228"/>
            <a:chOff x="0" y="0"/>
            <a:chExt cx="9103591" cy="1180304"/>
          </a:xfrm>
        </p:grpSpPr>
        <p:grpSp>
          <p:nvGrpSpPr>
            <p:cNvPr id="5" name="Group 5"/>
            <p:cNvGrpSpPr/>
            <p:nvPr/>
          </p:nvGrpSpPr>
          <p:grpSpPr>
            <a:xfrm>
              <a:off x="0" y="0"/>
              <a:ext cx="8513439" cy="1180304"/>
              <a:chOff x="0" y="0"/>
              <a:chExt cx="2159891" cy="299447"/>
            </a:xfrm>
          </p:grpSpPr>
          <p:sp>
            <p:nvSpPr>
              <p:cNvPr id="6" name="Freeform 6"/>
              <p:cNvSpPr/>
              <p:nvPr/>
            </p:nvSpPr>
            <p:spPr>
              <a:xfrm>
                <a:off x="0" y="0"/>
                <a:ext cx="2159891" cy="299447"/>
              </a:xfrm>
              <a:custGeom>
                <a:avLst/>
                <a:gdLst/>
                <a:ahLst/>
                <a:cxnLst/>
                <a:rect l="l" t="t" r="r" b="b"/>
                <a:pathLst>
                  <a:path w="2159891" h="299447">
                    <a:moveTo>
                      <a:pt x="0" y="0"/>
                    </a:moveTo>
                    <a:lnTo>
                      <a:pt x="2159891" y="0"/>
                    </a:lnTo>
                    <a:lnTo>
                      <a:pt x="2159891" y="299447"/>
                    </a:lnTo>
                    <a:lnTo>
                      <a:pt x="0" y="299447"/>
                    </a:lnTo>
                    <a:close/>
                  </a:path>
                </a:pathLst>
              </a:custGeom>
              <a:solidFill>
                <a:srgbClr val="FDF8DB"/>
              </a:solidFill>
            </p:spPr>
          </p:sp>
        </p:grpSp>
        <p:grpSp>
          <p:nvGrpSpPr>
            <p:cNvPr id="7" name="Group 7"/>
            <p:cNvGrpSpPr/>
            <p:nvPr/>
          </p:nvGrpSpPr>
          <p:grpSpPr>
            <a:xfrm>
              <a:off x="7923287" y="0"/>
              <a:ext cx="1180304" cy="118030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8DB"/>
              </a:solidFill>
            </p:spPr>
          </p:sp>
        </p:grpSp>
      </p:grpSp>
      <p:grpSp>
        <p:nvGrpSpPr>
          <p:cNvPr id="9" name="Group 9"/>
          <p:cNvGrpSpPr/>
          <p:nvPr/>
        </p:nvGrpSpPr>
        <p:grpSpPr>
          <a:xfrm>
            <a:off x="9845341" y="2629214"/>
            <a:ext cx="6827693" cy="885228"/>
            <a:chOff x="0" y="0"/>
            <a:chExt cx="9103591" cy="1180304"/>
          </a:xfrm>
        </p:grpSpPr>
        <p:grpSp>
          <p:nvGrpSpPr>
            <p:cNvPr id="10" name="Group 10"/>
            <p:cNvGrpSpPr/>
            <p:nvPr/>
          </p:nvGrpSpPr>
          <p:grpSpPr>
            <a:xfrm>
              <a:off x="0" y="0"/>
              <a:ext cx="8513439" cy="1180304"/>
              <a:chOff x="0" y="0"/>
              <a:chExt cx="2159891" cy="299447"/>
            </a:xfrm>
          </p:grpSpPr>
          <p:sp>
            <p:nvSpPr>
              <p:cNvPr id="11" name="Freeform 11"/>
              <p:cNvSpPr/>
              <p:nvPr/>
            </p:nvSpPr>
            <p:spPr>
              <a:xfrm>
                <a:off x="0" y="0"/>
                <a:ext cx="2159891" cy="299447"/>
              </a:xfrm>
              <a:custGeom>
                <a:avLst/>
                <a:gdLst/>
                <a:ahLst/>
                <a:cxnLst/>
                <a:rect l="l" t="t" r="r" b="b"/>
                <a:pathLst>
                  <a:path w="2159891" h="299447">
                    <a:moveTo>
                      <a:pt x="0" y="0"/>
                    </a:moveTo>
                    <a:lnTo>
                      <a:pt x="2159891" y="0"/>
                    </a:lnTo>
                    <a:lnTo>
                      <a:pt x="2159891" y="299447"/>
                    </a:lnTo>
                    <a:lnTo>
                      <a:pt x="0" y="299447"/>
                    </a:lnTo>
                    <a:close/>
                  </a:path>
                </a:pathLst>
              </a:custGeom>
              <a:solidFill>
                <a:srgbClr val="FDF8DB"/>
              </a:solidFill>
            </p:spPr>
          </p:sp>
        </p:grpSp>
        <p:grpSp>
          <p:nvGrpSpPr>
            <p:cNvPr id="12" name="Group 12"/>
            <p:cNvGrpSpPr/>
            <p:nvPr/>
          </p:nvGrpSpPr>
          <p:grpSpPr>
            <a:xfrm>
              <a:off x="7923287" y="0"/>
              <a:ext cx="1180304" cy="1180304"/>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8DB"/>
              </a:solidFill>
            </p:spPr>
          </p:sp>
        </p:grpSp>
      </p:grpSp>
      <p:grpSp>
        <p:nvGrpSpPr>
          <p:cNvPr id="14" name="Group 14"/>
          <p:cNvGrpSpPr/>
          <p:nvPr/>
        </p:nvGrpSpPr>
        <p:grpSpPr>
          <a:xfrm>
            <a:off x="9854866" y="5406707"/>
            <a:ext cx="6827693" cy="885228"/>
            <a:chOff x="0" y="0"/>
            <a:chExt cx="9103591" cy="1180304"/>
          </a:xfrm>
        </p:grpSpPr>
        <p:grpSp>
          <p:nvGrpSpPr>
            <p:cNvPr id="15" name="Group 15"/>
            <p:cNvGrpSpPr/>
            <p:nvPr/>
          </p:nvGrpSpPr>
          <p:grpSpPr>
            <a:xfrm>
              <a:off x="0" y="0"/>
              <a:ext cx="8513439" cy="1180304"/>
              <a:chOff x="0" y="0"/>
              <a:chExt cx="2159891" cy="299447"/>
            </a:xfrm>
          </p:grpSpPr>
          <p:sp>
            <p:nvSpPr>
              <p:cNvPr id="16" name="Freeform 16"/>
              <p:cNvSpPr/>
              <p:nvPr/>
            </p:nvSpPr>
            <p:spPr>
              <a:xfrm>
                <a:off x="0" y="0"/>
                <a:ext cx="2159891" cy="299447"/>
              </a:xfrm>
              <a:custGeom>
                <a:avLst/>
                <a:gdLst/>
                <a:ahLst/>
                <a:cxnLst/>
                <a:rect l="l" t="t" r="r" b="b"/>
                <a:pathLst>
                  <a:path w="2159891" h="299447">
                    <a:moveTo>
                      <a:pt x="0" y="0"/>
                    </a:moveTo>
                    <a:lnTo>
                      <a:pt x="2159891" y="0"/>
                    </a:lnTo>
                    <a:lnTo>
                      <a:pt x="2159891" y="299447"/>
                    </a:lnTo>
                    <a:lnTo>
                      <a:pt x="0" y="299447"/>
                    </a:lnTo>
                    <a:close/>
                  </a:path>
                </a:pathLst>
              </a:custGeom>
              <a:solidFill>
                <a:srgbClr val="FDF8DB"/>
              </a:solidFill>
            </p:spPr>
          </p:sp>
        </p:grpSp>
        <p:grpSp>
          <p:nvGrpSpPr>
            <p:cNvPr id="17" name="Group 17"/>
            <p:cNvGrpSpPr/>
            <p:nvPr/>
          </p:nvGrpSpPr>
          <p:grpSpPr>
            <a:xfrm>
              <a:off x="7923287" y="0"/>
              <a:ext cx="1180304" cy="1180304"/>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8DB"/>
              </a:solidFill>
            </p:spPr>
          </p:sp>
        </p:grpSp>
      </p:grpSp>
      <p:grpSp>
        <p:nvGrpSpPr>
          <p:cNvPr id="19" name="Group 19"/>
          <p:cNvGrpSpPr/>
          <p:nvPr/>
        </p:nvGrpSpPr>
        <p:grpSpPr>
          <a:xfrm>
            <a:off x="9854866" y="6772558"/>
            <a:ext cx="6827693" cy="885228"/>
            <a:chOff x="0" y="0"/>
            <a:chExt cx="9103591" cy="1180304"/>
          </a:xfrm>
        </p:grpSpPr>
        <p:grpSp>
          <p:nvGrpSpPr>
            <p:cNvPr id="20" name="Group 20"/>
            <p:cNvGrpSpPr/>
            <p:nvPr/>
          </p:nvGrpSpPr>
          <p:grpSpPr>
            <a:xfrm>
              <a:off x="0" y="0"/>
              <a:ext cx="8513439" cy="1180304"/>
              <a:chOff x="0" y="0"/>
              <a:chExt cx="2159891" cy="299447"/>
            </a:xfrm>
          </p:grpSpPr>
          <p:sp>
            <p:nvSpPr>
              <p:cNvPr id="21" name="Freeform 21"/>
              <p:cNvSpPr/>
              <p:nvPr/>
            </p:nvSpPr>
            <p:spPr>
              <a:xfrm>
                <a:off x="0" y="0"/>
                <a:ext cx="2159891" cy="299447"/>
              </a:xfrm>
              <a:custGeom>
                <a:avLst/>
                <a:gdLst/>
                <a:ahLst/>
                <a:cxnLst/>
                <a:rect l="l" t="t" r="r" b="b"/>
                <a:pathLst>
                  <a:path w="2159891" h="299447">
                    <a:moveTo>
                      <a:pt x="0" y="0"/>
                    </a:moveTo>
                    <a:lnTo>
                      <a:pt x="2159891" y="0"/>
                    </a:lnTo>
                    <a:lnTo>
                      <a:pt x="2159891" y="299447"/>
                    </a:lnTo>
                    <a:lnTo>
                      <a:pt x="0" y="299447"/>
                    </a:lnTo>
                    <a:close/>
                  </a:path>
                </a:pathLst>
              </a:custGeom>
              <a:solidFill>
                <a:srgbClr val="FDF8DB"/>
              </a:solidFill>
            </p:spPr>
          </p:sp>
        </p:grpSp>
        <p:grpSp>
          <p:nvGrpSpPr>
            <p:cNvPr id="22" name="Group 22"/>
            <p:cNvGrpSpPr/>
            <p:nvPr/>
          </p:nvGrpSpPr>
          <p:grpSpPr>
            <a:xfrm>
              <a:off x="7923287" y="0"/>
              <a:ext cx="1180304" cy="1180304"/>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8DB"/>
              </a:solidFill>
            </p:spPr>
          </p:sp>
        </p:grpSp>
      </p:grpSp>
      <p:grpSp>
        <p:nvGrpSpPr>
          <p:cNvPr id="24" name="Group 24"/>
          <p:cNvGrpSpPr/>
          <p:nvPr/>
        </p:nvGrpSpPr>
        <p:grpSpPr>
          <a:xfrm>
            <a:off x="9402727" y="2629214"/>
            <a:ext cx="885228" cy="885228"/>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500"/>
            </a:solidFill>
          </p:spPr>
        </p:sp>
      </p:grpSp>
      <p:grpSp>
        <p:nvGrpSpPr>
          <p:cNvPr id="26" name="Group 26"/>
          <p:cNvGrpSpPr/>
          <p:nvPr/>
        </p:nvGrpSpPr>
        <p:grpSpPr>
          <a:xfrm>
            <a:off x="9412252" y="5406497"/>
            <a:ext cx="885228" cy="885228"/>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500"/>
            </a:solidFill>
          </p:spPr>
        </p:sp>
      </p:grpSp>
      <p:grpSp>
        <p:nvGrpSpPr>
          <p:cNvPr id="28" name="Group 28"/>
          <p:cNvGrpSpPr/>
          <p:nvPr/>
        </p:nvGrpSpPr>
        <p:grpSpPr>
          <a:xfrm>
            <a:off x="9402727" y="4039411"/>
            <a:ext cx="885228" cy="885228"/>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500"/>
            </a:solidFill>
          </p:spPr>
        </p:sp>
      </p:grpSp>
      <p:grpSp>
        <p:nvGrpSpPr>
          <p:cNvPr id="30" name="Group 30"/>
          <p:cNvGrpSpPr/>
          <p:nvPr/>
        </p:nvGrpSpPr>
        <p:grpSpPr>
          <a:xfrm>
            <a:off x="9402727" y="6772558"/>
            <a:ext cx="885228" cy="885228"/>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500"/>
            </a:solidFill>
          </p:spPr>
        </p:sp>
      </p:grpSp>
      <p:sp>
        <p:nvSpPr>
          <p:cNvPr id="32" name="TextBox 32"/>
          <p:cNvSpPr txBox="1"/>
          <p:nvPr/>
        </p:nvSpPr>
        <p:spPr>
          <a:xfrm>
            <a:off x="10533829" y="2745965"/>
            <a:ext cx="5226253" cy="546312"/>
          </a:xfrm>
          <a:prstGeom prst="rect">
            <a:avLst/>
          </a:prstGeom>
        </p:spPr>
        <p:txBody>
          <a:bodyPr lIns="0" tIns="0" rIns="0" bIns="0" rtlCol="0" anchor="t">
            <a:spAutoFit/>
          </a:bodyPr>
          <a:lstStyle/>
          <a:p>
            <a:pPr marL="0" marR="0" lvl="0" indent="0" algn="l" defTabSz="914400" rtl="0" eaLnBrk="1" fontAlgn="auto" latinLnBrk="0" hangingPunct="1">
              <a:lnSpc>
                <a:spcPts val="4480"/>
              </a:lnSpc>
              <a:spcBef>
                <a:spcPct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DM Sans"/>
                <a:ea typeface="+mn-ea"/>
                <a:cs typeface="+mn-cs"/>
              </a:rPr>
              <a:t>Who are the consumers?</a:t>
            </a:r>
          </a:p>
        </p:txBody>
      </p:sp>
      <p:sp>
        <p:nvSpPr>
          <p:cNvPr id="33" name="TextBox 33"/>
          <p:cNvSpPr txBox="1"/>
          <p:nvPr/>
        </p:nvSpPr>
        <p:spPr>
          <a:xfrm>
            <a:off x="10533829" y="4175532"/>
            <a:ext cx="6051602" cy="546312"/>
          </a:xfrm>
          <a:prstGeom prst="rect">
            <a:avLst/>
          </a:prstGeom>
        </p:spPr>
        <p:txBody>
          <a:bodyPr lIns="0" tIns="0" rIns="0" bIns="0" rtlCol="0" anchor="t">
            <a:spAutoFit/>
          </a:bodyPr>
          <a:lstStyle/>
          <a:p>
            <a:pPr marL="0" marR="0" lvl="0" indent="0" algn="l" defTabSz="914400" rtl="0" eaLnBrk="1" fontAlgn="auto" latinLnBrk="0" hangingPunct="1">
              <a:lnSpc>
                <a:spcPts val="4480"/>
              </a:lnSpc>
              <a:spcBef>
                <a:spcPct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DM Sans"/>
                <a:ea typeface="+mn-ea"/>
                <a:cs typeface="+mn-cs"/>
              </a:rPr>
              <a:t>What are they interested in?</a:t>
            </a:r>
          </a:p>
        </p:txBody>
      </p:sp>
      <p:sp>
        <p:nvSpPr>
          <p:cNvPr id="34" name="TextBox 34"/>
          <p:cNvSpPr txBox="1"/>
          <p:nvPr/>
        </p:nvSpPr>
        <p:spPr>
          <a:xfrm>
            <a:off x="10543354" y="5523249"/>
            <a:ext cx="5226253" cy="546312"/>
          </a:xfrm>
          <a:prstGeom prst="rect">
            <a:avLst/>
          </a:prstGeom>
        </p:spPr>
        <p:txBody>
          <a:bodyPr lIns="0" tIns="0" rIns="0" bIns="0" rtlCol="0" anchor="t">
            <a:spAutoFit/>
          </a:bodyPr>
          <a:lstStyle/>
          <a:p>
            <a:pPr marL="0" marR="0" lvl="0" indent="0" algn="l" defTabSz="914400" rtl="0" eaLnBrk="1" fontAlgn="auto" latinLnBrk="0" hangingPunct="1">
              <a:lnSpc>
                <a:spcPts val="4480"/>
              </a:lnSpc>
              <a:spcBef>
                <a:spcPct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DM Sans"/>
                <a:ea typeface="+mn-ea"/>
                <a:cs typeface="+mn-cs"/>
              </a:rPr>
              <a:t>Where are they?</a:t>
            </a:r>
          </a:p>
        </p:txBody>
      </p:sp>
      <p:sp>
        <p:nvSpPr>
          <p:cNvPr id="35" name="TextBox 35"/>
          <p:cNvSpPr txBox="1"/>
          <p:nvPr/>
        </p:nvSpPr>
        <p:spPr>
          <a:xfrm>
            <a:off x="10533829" y="6889309"/>
            <a:ext cx="6051602" cy="546312"/>
          </a:xfrm>
          <a:prstGeom prst="rect">
            <a:avLst/>
          </a:prstGeom>
        </p:spPr>
        <p:txBody>
          <a:bodyPr lIns="0" tIns="0" rIns="0" bIns="0" rtlCol="0" anchor="t">
            <a:spAutoFit/>
          </a:bodyPr>
          <a:lstStyle/>
          <a:p>
            <a:pPr marL="0" marR="0" lvl="0" indent="0" algn="l" defTabSz="914400" rtl="0" eaLnBrk="1" fontAlgn="auto" latinLnBrk="0" hangingPunct="1">
              <a:lnSpc>
                <a:spcPts val="4480"/>
              </a:lnSpc>
              <a:spcBef>
                <a:spcPct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DM Sans"/>
                <a:ea typeface="+mn-ea"/>
                <a:cs typeface="+mn-cs"/>
              </a:rPr>
              <a:t>What encourages them to act?</a:t>
            </a:r>
          </a:p>
        </p:txBody>
      </p:sp>
      <p:sp>
        <p:nvSpPr>
          <p:cNvPr id="36" name="TextBox 36"/>
          <p:cNvSpPr txBox="1"/>
          <p:nvPr/>
        </p:nvSpPr>
        <p:spPr>
          <a:xfrm>
            <a:off x="9638208" y="2850740"/>
            <a:ext cx="433316" cy="499325"/>
          </a:xfrm>
          <a:prstGeom prst="rect">
            <a:avLst/>
          </a:prstGeom>
        </p:spPr>
        <p:txBody>
          <a:bodyPr lIns="0" tIns="0" rIns="0" bIns="0" rtlCol="0" anchor="t">
            <a:spAutoFit/>
          </a:bodyPr>
          <a:lstStyle/>
          <a:p>
            <a:pPr marL="0" marR="0" lvl="0" indent="0" algn="ctr" defTabSz="914400" rtl="0" eaLnBrk="1" fontAlgn="auto" latinLnBrk="0" hangingPunct="1">
              <a:lnSpc>
                <a:spcPts val="396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DM Sans Bold"/>
                <a:ea typeface="+mn-ea"/>
                <a:cs typeface="+mn-cs"/>
              </a:rPr>
              <a:t>1</a:t>
            </a:r>
          </a:p>
        </p:txBody>
      </p:sp>
      <p:sp>
        <p:nvSpPr>
          <p:cNvPr id="37" name="TextBox 37"/>
          <p:cNvSpPr txBox="1"/>
          <p:nvPr/>
        </p:nvSpPr>
        <p:spPr>
          <a:xfrm>
            <a:off x="9647733" y="5628024"/>
            <a:ext cx="433316" cy="499325"/>
          </a:xfrm>
          <a:prstGeom prst="rect">
            <a:avLst/>
          </a:prstGeom>
        </p:spPr>
        <p:txBody>
          <a:bodyPr lIns="0" tIns="0" rIns="0" bIns="0" rtlCol="0" anchor="t">
            <a:spAutoFit/>
          </a:bodyPr>
          <a:lstStyle/>
          <a:p>
            <a:pPr marL="0" marR="0" lvl="0" indent="0" algn="ctr" defTabSz="914400" rtl="0" eaLnBrk="1" fontAlgn="auto" latinLnBrk="0" hangingPunct="1">
              <a:lnSpc>
                <a:spcPts val="396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DM Sans Bold"/>
                <a:ea typeface="+mn-ea"/>
                <a:cs typeface="+mn-cs"/>
              </a:rPr>
              <a:t>3</a:t>
            </a:r>
          </a:p>
        </p:txBody>
      </p:sp>
      <p:sp>
        <p:nvSpPr>
          <p:cNvPr id="38" name="TextBox 38"/>
          <p:cNvSpPr txBox="1"/>
          <p:nvPr/>
        </p:nvSpPr>
        <p:spPr>
          <a:xfrm>
            <a:off x="9638208" y="4260937"/>
            <a:ext cx="433316" cy="499325"/>
          </a:xfrm>
          <a:prstGeom prst="rect">
            <a:avLst/>
          </a:prstGeom>
        </p:spPr>
        <p:txBody>
          <a:bodyPr lIns="0" tIns="0" rIns="0" bIns="0" rtlCol="0" anchor="t">
            <a:spAutoFit/>
          </a:bodyPr>
          <a:lstStyle/>
          <a:p>
            <a:pPr marL="0" marR="0" lvl="0" indent="0" algn="ctr" defTabSz="914400" rtl="0" eaLnBrk="1" fontAlgn="auto" latinLnBrk="0" hangingPunct="1">
              <a:lnSpc>
                <a:spcPts val="396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DM Sans Bold"/>
                <a:ea typeface="+mn-ea"/>
                <a:cs typeface="+mn-cs"/>
              </a:rPr>
              <a:t>2</a:t>
            </a:r>
          </a:p>
        </p:txBody>
      </p:sp>
      <p:sp>
        <p:nvSpPr>
          <p:cNvPr id="39" name="TextBox 39"/>
          <p:cNvSpPr txBox="1"/>
          <p:nvPr/>
        </p:nvSpPr>
        <p:spPr>
          <a:xfrm>
            <a:off x="9638208" y="6994084"/>
            <a:ext cx="433316" cy="499325"/>
          </a:xfrm>
          <a:prstGeom prst="rect">
            <a:avLst/>
          </a:prstGeom>
        </p:spPr>
        <p:txBody>
          <a:bodyPr lIns="0" tIns="0" rIns="0" bIns="0" rtlCol="0" anchor="t">
            <a:spAutoFit/>
          </a:bodyPr>
          <a:lstStyle/>
          <a:p>
            <a:pPr marL="0" marR="0" lvl="0" indent="0" algn="ctr" defTabSz="914400" rtl="0" eaLnBrk="1" fontAlgn="auto" latinLnBrk="0" hangingPunct="1">
              <a:lnSpc>
                <a:spcPts val="396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DM Sans Bold"/>
                <a:ea typeface="+mn-ea"/>
                <a:cs typeface="+mn-cs"/>
              </a:rPr>
              <a:t>4</a:t>
            </a:r>
          </a:p>
        </p:txBody>
      </p:sp>
      <p:sp>
        <p:nvSpPr>
          <p:cNvPr id="40" name="TextBox 40"/>
          <p:cNvSpPr txBox="1"/>
          <p:nvPr/>
        </p:nvSpPr>
        <p:spPr>
          <a:xfrm>
            <a:off x="1258503" y="6376018"/>
            <a:ext cx="8001349" cy="2048638"/>
          </a:xfrm>
          <a:prstGeom prst="rect">
            <a:avLst/>
          </a:prstGeom>
        </p:spPr>
        <p:txBody>
          <a:bodyPr lIns="0" tIns="0" rIns="0" bIns="0" rtlCol="0" anchor="t">
            <a:spAutoFit/>
          </a:bodyPr>
          <a:lstStyle/>
          <a:p>
            <a:pPr marL="0" marR="0" lvl="0" indent="0" algn="l" defTabSz="914400" rtl="0" eaLnBrk="1" fontAlgn="auto" latinLnBrk="0" hangingPunct="1">
              <a:lnSpc>
                <a:spcPts val="8100"/>
              </a:lnSpc>
              <a:spcBef>
                <a:spcPts val="0"/>
              </a:spcBef>
              <a:spcAft>
                <a:spcPts val="0"/>
              </a:spcAft>
              <a:buClrTx/>
              <a:buSzTx/>
              <a:buFontTx/>
              <a:buNone/>
              <a:tabLst/>
              <a:defRPr/>
            </a:pPr>
            <a:r>
              <a:rPr kumimoji="0" lang="en-US" sz="6000" b="0" i="0" u="none" strike="noStrike" kern="1200" cap="none" spc="-264" normalizeH="0" baseline="0" noProof="0" dirty="0">
                <a:ln>
                  <a:noFill/>
                </a:ln>
                <a:solidFill>
                  <a:srgbClr val="000000"/>
                </a:solidFill>
                <a:effectLst/>
                <a:uLnTx/>
                <a:uFillTx/>
                <a:latin typeface="League Spartan"/>
                <a:ea typeface="+mn-ea"/>
                <a:cs typeface="+mn-cs"/>
              </a:rPr>
              <a:t>Has what you first thought changed?</a:t>
            </a:r>
            <a:endParaRPr kumimoji="0" lang="en-US" sz="6000" b="0" i="0" u="none" strike="noStrike" kern="1200" cap="none" spc="-263" normalizeH="0" baseline="0" noProof="0" dirty="0">
              <a:ln>
                <a:noFill/>
              </a:ln>
              <a:solidFill>
                <a:srgbClr val="000000"/>
              </a:solidFill>
              <a:effectLst/>
              <a:uLnTx/>
              <a:uFillTx/>
              <a:latin typeface="League Spartan"/>
              <a:ea typeface="+mn-ea"/>
              <a:cs typeface="+mn-cs"/>
            </a:endParaRPr>
          </a:p>
        </p:txBody>
      </p:sp>
    </p:spTree>
    <p:extLst>
      <p:ext uri="{BB962C8B-B14F-4D97-AF65-F5344CB8AC3E}">
        <p14:creationId xmlns:p14="http://schemas.microsoft.com/office/powerpoint/2010/main" val="150305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59355" y="2995285"/>
            <a:ext cx="5991211" cy="3453116"/>
          </a:xfrm>
          <a:prstGeom prst="rect">
            <a:avLst/>
          </a:prstGeom>
        </p:spPr>
      </p:pic>
      <p:sp>
        <p:nvSpPr>
          <p:cNvPr id="3" name="TextBox 3"/>
          <p:cNvSpPr txBox="1"/>
          <p:nvPr/>
        </p:nvSpPr>
        <p:spPr>
          <a:xfrm>
            <a:off x="3417987" y="3221637"/>
            <a:ext cx="3473946" cy="2199005"/>
          </a:xfrm>
          <a:prstGeom prst="rect">
            <a:avLst/>
          </a:prstGeom>
        </p:spPr>
        <p:txBody>
          <a:bodyPr lIns="0" tIns="0" rIns="0" bIns="0" rtlCol="0" anchor="t">
            <a:spAutoFit/>
          </a:bodyPr>
          <a:lstStyle/>
          <a:p>
            <a:pPr>
              <a:lnSpc>
                <a:spcPts val="5700"/>
              </a:lnSpc>
            </a:pPr>
            <a:r>
              <a:rPr lang="en-US" sz="5700">
                <a:solidFill>
                  <a:srgbClr val="FFFFFF"/>
                </a:solidFill>
                <a:latin typeface="DM Sans"/>
              </a:rPr>
              <a:t>Questions to think about</a:t>
            </a:r>
          </a:p>
        </p:txBody>
      </p:sp>
      <p:grpSp>
        <p:nvGrpSpPr>
          <p:cNvPr id="4" name="Group 4"/>
          <p:cNvGrpSpPr/>
          <p:nvPr/>
        </p:nvGrpSpPr>
        <p:grpSpPr>
          <a:xfrm>
            <a:off x="9854866" y="4039411"/>
            <a:ext cx="6827693" cy="885228"/>
            <a:chOff x="0" y="0"/>
            <a:chExt cx="9103591" cy="1180304"/>
          </a:xfrm>
        </p:grpSpPr>
        <p:grpSp>
          <p:nvGrpSpPr>
            <p:cNvPr id="5" name="Group 5"/>
            <p:cNvGrpSpPr/>
            <p:nvPr/>
          </p:nvGrpSpPr>
          <p:grpSpPr>
            <a:xfrm>
              <a:off x="0" y="0"/>
              <a:ext cx="8513439" cy="1180304"/>
              <a:chOff x="0" y="0"/>
              <a:chExt cx="2159891" cy="299447"/>
            </a:xfrm>
          </p:grpSpPr>
          <p:sp>
            <p:nvSpPr>
              <p:cNvPr id="6" name="Freeform 6"/>
              <p:cNvSpPr/>
              <p:nvPr/>
            </p:nvSpPr>
            <p:spPr>
              <a:xfrm>
                <a:off x="0" y="0"/>
                <a:ext cx="2159891" cy="299447"/>
              </a:xfrm>
              <a:custGeom>
                <a:avLst/>
                <a:gdLst/>
                <a:ahLst/>
                <a:cxnLst/>
                <a:rect l="l" t="t" r="r" b="b"/>
                <a:pathLst>
                  <a:path w="2159891" h="299447">
                    <a:moveTo>
                      <a:pt x="0" y="0"/>
                    </a:moveTo>
                    <a:lnTo>
                      <a:pt x="2159891" y="0"/>
                    </a:lnTo>
                    <a:lnTo>
                      <a:pt x="2159891" y="299447"/>
                    </a:lnTo>
                    <a:lnTo>
                      <a:pt x="0" y="299447"/>
                    </a:lnTo>
                    <a:close/>
                  </a:path>
                </a:pathLst>
              </a:custGeom>
              <a:solidFill>
                <a:srgbClr val="FDF8DB"/>
              </a:solidFill>
            </p:spPr>
          </p:sp>
        </p:grpSp>
        <p:grpSp>
          <p:nvGrpSpPr>
            <p:cNvPr id="7" name="Group 7"/>
            <p:cNvGrpSpPr/>
            <p:nvPr/>
          </p:nvGrpSpPr>
          <p:grpSpPr>
            <a:xfrm>
              <a:off x="7923287" y="0"/>
              <a:ext cx="1180304" cy="118030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8DB"/>
              </a:solidFill>
            </p:spPr>
          </p:sp>
        </p:grpSp>
      </p:grpSp>
      <p:grpSp>
        <p:nvGrpSpPr>
          <p:cNvPr id="9" name="Group 9"/>
          <p:cNvGrpSpPr/>
          <p:nvPr/>
        </p:nvGrpSpPr>
        <p:grpSpPr>
          <a:xfrm>
            <a:off x="9845341" y="2629214"/>
            <a:ext cx="6827693" cy="885228"/>
            <a:chOff x="0" y="0"/>
            <a:chExt cx="9103591" cy="1180304"/>
          </a:xfrm>
        </p:grpSpPr>
        <p:grpSp>
          <p:nvGrpSpPr>
            <p:cNvPr id="10" name="Group 10"/>
            <p:cNvGrpSpPr/>
            <p:nvPr/>
          </p:nvGrpSpPr>
          <p:grpSpPr>
            <a:xfrm>
              <a:off x="0" y="0"/>
              <a:ext cx="8513439" cy="1180304"/>
              <a:chOff x="0" y="0"/>
              <a:chExt cx="2159891" cy="299447"/>
            </a:xfrm>
          </p:grpSpPr>
          <p:sp>
            <p:nvSpPr>
              <p:cNvPr id="11" name="Freeform 11"/>
              <p:cNvSpPr/>
              <p:nvPr/>
            </p:nvSpPr>
            <p:spPr>
              <a:xfrm>
                <a:off x="0" y="0"/>
                <a:ext cx="2159891" cy="299447"/>
              </a:xfrm>
              <a:custGeom>
                <a:avLst/>
                <a:gdLst/>
                <a:ahLst/>
                <a:cxnLst/>
                <a:rect l="l" t="t" r="r" b="b"/>
                <a:pathLst>
                  <a:path w="2159891" h="299447">
                    <a:moveTo>
                      <a:pt x="0" y="0"/>
                    </a:moveTo>
                    <a:lnTo>
                      <a:pt x="2159891" y="0"/>
                    </a:lnTo>
                    <a:lnTo>
                      <a:pt x="2159891" y="299447"/>
                    </a:lnTo>
                    <a:lnTo>
                      <a:pt x="0" y="299447"/>
                    </a:lnTo>
                    <a:close/>
                  </a:path>
                </a:pathLst>
              </a:custGeom>
              <a:solidFill>
                <a:srgbClr val="FDF8DB"/>
              </a:solidFill>
            </p:spPr>
          </p:sp>
        </p:grpSp>
        <p:grpSp>
          <p:nvGrpSpPr>
            <p:cNvPr id="12" name="Group 12"/>
            <p:cNvGrpSpPr/>
            <p:nvPr/>
          </p:nvGrpSpPr>
          <p:grpSpPr>
            <a:xfrm>
              <a:off x="7923287" y="0"/>
              <a:ext cx="1180304" cy="1180304"/>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8DB"/>
              </a:solidFill>
            </p:spPr>
          </p:sp>
        </p:grpSp>
      </p:grpSp>
      <p:grpSp>
        <p:nvGrpSpPr>
          <p:cNvPr id="14" name="Group 14"/>
          <p:cNvGrpSpPr/>
          <p:nvPr/>
        </p:nvGrpSpPr>
        <p:grpSpPr>
          <a:xfrm>
            <a:off x="9854866" y="5406707"/>
            <a:ext cx="6827693" cy="885228"/>
            <a:chOff x="0" y="0"/>
            <a:chExt cx="9103591" cy="1180304"/>
          </a:xfrm>
        </p:grpSpPr>
        <p:grpSp>
          <p:nvGrpSpPr>
            <p:cNvPr id="15" name="Group 15"/>
            <p:cNvGrpSpPr/>
            <p:nvPr/>
          </p:nvGrpSpPr>
          <p:grpSpPr>
            <a:xfrm>
              <a:off x="0" y="0"/>
              <a:ext cx="8513439" cy="1180304"/>
              <a:chOff x="0" y="0"/>
              <a:chExt cx="2159891" cy="299447"/>
            </a:xfrm>
          </p:grpSpPr>
          <p:sp>
            <p:nvSpPr>
              <p:cNvPr id="16" name="Freeform 16"/>
              <p:cNvSpPr/>
              <p:nvPr/>
            </p:nvSpPr>
            <p:spPr>
              <a:xfrm>
                <a:off x="0" y="0"/>
                <a:ext cx="2159891" cy="299447"/>
              </a:xfrm>
              <a:custGeom>
                <a:avLst/>
                <a:gdLst/>
                <a:ahLst/>
                <a:cxnLst/>
                <a:rect l="l" t="t" r="r" b="b"/>
                <a:pathLst>
                  <a:path w="2159891" h="299447">
                    <a:moveTo>
                      <a:pt x="0" y="0"/>
                    </a:moveTo>
                    <a:lnTo>
                      <a:pt x="2159891" y="0"/>
                    </a:lnTo>
                    <a:lnTo>
                      <a:pt x="2159891" y="299447"/>
                    </a:lnTo>
                    <a:lnTo>
                      <a:pt x="0" y="299447"/>
                    </a:lnTo>
                    <a:close/>
                  </a:path>
                </a:pathLst>
              </a:custGeom>
              <a:solidFill>
                <a:srgbClr val="FDF8DB"/>
              </a:solidFill>
            </p:spPr>
          </p:sp>
        </p:grpSp>
        <p:grpSp>
          <p:nvGrpSpPr>
            <p:cNvPr id="17" name="Group 17"/>
            <p:cNvGrpSpPr/>
            <p:nvPr/>
          </p:nvGrpSpPr>
          <p:grpSpPr>
            <a:xfrm>
              <a:off x="7923287" y="0"/>
              <a:ext cx="1180304" cy="1180304"/>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8DB"/>
              </a:solidFill>
            </p:spPr>
          </p:sp>
        </p:grpSp>
      </p:grpSp>
      <p:grpSp>
        <p:nvGrpSpPr>
          <p:cNvPr id="19" name="Group 19"/>
          <p:cNvGrpSpPr/>
          <p:nvPr/>
        </p:nvGrpSpPr>
        <p:grpSpPr>
          <a:xfrm>
            <a:off x="9854866" y="6772558"/>
            <a:ext cx="6827693" cy="885228"/>
            <a:chOff x="0" y="0"/>
            <a:chExt cx="9103591" cy="1180304"/>
          </a:xfrm>
        </p:grpSpPr>
        <p:grpSp>
          <p:nvGrpSpPr>
            <p:cNvPr id="20" name="Group 20"/>
            <p:cNvGrpSpPr/>
            <p:nvPr/>
          </p:nvGrpSpPr>
          <p:grpSpPr>
            <a:xfrm>
              <a:off x="0" y="0"/>
              <a:ext cx="8513439" cy="1180304"/>
              <a:chOff x="0" y="0"/>
              <a:chExt cx="2159891" cy="299447"/>
            </a:xfrm>
          </p:grpSpPr>
          <p:sp>
            <p:nvSpPr>
              <p:cNvPr id="21" name="Freeform 21"/>
              <p:cNvSpPr/>
              <p:nvPr/>
            </p:nvSpPr>
            <p:spPr>
              <a:xfrm>
                <a:off x="0" y="0"/>
                <a:ext cx="2159891" cy="299447"/>
              </a:xfrm>
              <a:custGeom>
                <a:avLst/>
                <a:gdLst/>
                <a:ahLst/>
                <a:cxnLst/>
                <a:rect l="l" t="t" r="r" b="b"/>
                <a:pathLst>
                  <a:path w="2159891" h="299447">
                    <a:moveTo>
                      <a:pt x="0" y="0"/>
                    </a:moveTo>
                    <a:lnTo>
                      <a:pt x="2159891" y="0"/>
                    </a:lnTo>
                    <a:lnTo>
                      <a:pt x="2159891" y="299447"/>
                    </a:lnTo>
                    <a:lnTo>
                      <a:pt x="0" y="299447"/>
                    </a:lnTo>
                    <a:close/>
                  </a:path>
                </a:pathLst>
              </a:custGeom>
              <a:solidFill>
                <a:srgbClr val="FDF8DB"/>
              </a:solidFill>
            </p:spPr>
          </p:sp>
        </p:grpSp>
        <p:grpSp>
          <p:nvGrpSpPr>
            <p:cNvPr id="22" name="Group 22"/>
            <p:cNvGrpSpPr/>
            <p:nvPr/>
          </p:nvGrpSpPr>
          <p:grpSpPr>
            <a:xfrm>
              <a:off x="7923287" y="0"/>
              <a:ext cx="1180304" cy="1180304"/>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8DB"/>
              </a:solidFill>
            </p:spPr>
          </p:sp>
        </p:grpSp>
      </p:grpSp>
      <p:grpSp>
        <p:nvGrpSpPr>
          <p:cNvPr id="24" name="Group 24"/>
          <p:cNvGrpSpPr/>
          <p:nvPr/>
        </p:nvGrpSpPr>
        <p:grpSpPr>
          <a:xfrm>
            <a:off x="9402727" y="2629214"/>
            <a:ext cx="885228" cy="885228"/>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500"/>
            </a:solidFill>
          </p:spPr>
        </p:sp>
      </p:grpSp>
      <p:grpSp>
        <p:nvGrpSpPr>
          <p:cNvPr id="26" name="Group 26"/>
          <p:cNvGrpSpPr/>
          <p:nvPr/>
        </p:nvGrpSpPr>
        <p:grpSpPr>
          <a:xfrm>
            <a:off x="9412252" y="5406497"/>
            <a:ext cx="885228" cy="885228"/>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500"/>
            </a:solidFill>
          </p:spPr>
        </p:sp>
      </p:grpSp>
      <p:grpSp>
        <p:nvGrpSpPr>
          <p:cNvPr id="28" name="Group 28"/>
          <p:cNvGrpSpPr/>
          <p:nvPr/>
        </p:nvGrpSpPr>
        <p:grpSpPr>
          <a:xfrm>
            <a:off x="9402727" y="4039411"/>
            <a:ext cx="885228" cy="885228"/>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500"/>
            </a:solidFill>
          </p:spPr>
        </p:sp>
      </p:grpSp>
      <p:grpSp>
        <p:nvGrpSpPr>
          <p:cNvPr id="30" name="Group 30"/>
          <p:cNvGrpSpPr/>
          <p:nvPr/>
        </p:nvGrpSpPr>
        <p:grpSpPr>
          <a:xfrm>
            <a:off x="9402727" y="6772558"/>
            <a:ext cx="885228" cy="885228"/>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500"/>
            </a:solidFill>
          </p:spPr>
        </p:sp>
      </p:grpSp>
      <p:sp>
        <p:nvSpPr>
          <p:cNvPr id="32" name="TextBox 32"/>
          <p:cNvSpPr txBox="1"/>
          <p:nvPr/>
        </p:nvSpPr>
        <p:spPr>
          <a:xfrm>
            <a:off x="10533829" y="2745965"/>
            <a:ext cx="5226253" cy="546312"/>
          </a:xfrm>
          <a:prstGeom prst="rect">
            <a:avLst/>
          </a:prstGeom>
        </p:spPr>
        <p:txBody>
          <a:bodyPr lIns="0" tIns="0" rIns="0" bIns="0" rtlCol="0" anchor="t">
            <a:spAutoFit/>
          </a:bodyPr>
          <a:lstStyle/>
          <a:p>
            <a:pPr marL="0" lvl="0" indent="0" algn="l">
              <a:lnSpc>
                <a:spcPts val="4480"/>
              </a:lnSpc>
              <a:spcBef>
                <a:spcPct val="0"/>
              </a:spcBef>
            </a:pPr>
            <a:r>
              <a:rPr lang="en-US" sz="3200">
                <a:solidFill>
                  <a:srgbClr val="000000"/>
                </a:solidFill>
                <a:latin typeface="DM Sans"/>
              </a:rPr>
              <a:t>Who are the consumers?</a:t>
            </a:r>
          </a:p>
        </p:txBody>
      </p:sp>
      <p:sp>
        <p:nvSpPr>
          <p:cNvPr id="33" name="TextBox 33"/>
          <p:cNvSpPr txBox="1"/>
          <p:nvPr/>
        </p:nvSpPr>
        <p:spPr>
          <a:xfrm>
            <a:off x="10533829" y="4175532"/>
            <a:ext cx="6051602" cy="546312"/>
          </a:xfrm>
          <a:prstGeom prst="rect">
            <a:avLst/>
          </a:prstGeom>
        </p:spPr>
        <p:txBody>
          <a:bodyPr lIns="0" tIns="0" rIns="0" bIns="0" rtlCol="0" anchor="t">
            <a:spAutoFit/>
          </a:bodyPr>
          <a:lstStyle/>
          <a:p>
            <a:pPr marL="0" lvl="0" indent="0" algn="l">
              <a:lnSpc>
                <a:spcPts val="4480"/>
              </a:lnSpc>
              <a:spcBef>
                <a:spcPct val="0"/>
              </a:spcBef>
            </a:pPr>
            <a:r>
              <a:rPr lang="en-US" sz="3200">
                <a:solidFill>
                  <a:srgbClr val="000000"/>
                </a:solidFill>
                <a:latin typeface="DM Sans"/>
              </a:rPr>
              <a:t>What are they interested in?</a:t>
            </a:r>
          </a:p>
        </p:txBody>
      </p:sp>
      <p:sp>
        <p:nvSpPr>
          <p:cNvPr id="34" name="TextBox 34"/>
          <p:cNvSpPr txBox="1"/>
          <p:nvPr/>
        </p:nvSpPr>
        <p:spPr>
          <a:xfrm>
            <a:off x="10543354" y="5523249"/>
            <a:ext cx="5226253" cy="546312"/>
          </a:xfrm>
          <a:prstGeom prst="rect">
            <a:avLst/>
          </a:prstGeom>
        </p:spPr>
        <p:txBody>
          <a:bodyPr lIns="0" tIns="0" rIns="0" bIns="0" rtlCol="0" anchor="t">
            <a:spAutoFit/>
          </a:bodyPr>
          <a:lstStyle/>
          <a:p>
            <a:pPr marL="0" lvl="0" indent="0" algn="l">
              <a:lnSpc>
                <a:spcPts val="4480"/>
              </a:lnSpc>
              <a:spcBef>
                <a:spcPct val="0"/>
              </a:spcBef>
            </a:pPr>
            <a:r>
              <a:rPr lang="en-US" sz="3200">
                <a:solidFill>
                  <a:srgbClr val="000000"/>
                </a:solidFill>
                <a:latin typeface="DM Sans"/>
              </a:rPr>
              <a:t>Where are they?</a:t>
            </a:r>
          </a:p>
        </p:txBody>
      </p:sp>
      <p:sp>
        <p:nvSpPr>
          <p:cNvPr id="35" name="TextBox 35"/>
          <p:cNvSpPr txBox="1"/>
          <p:nvPr/>
        </p:nvSpPr>
        <p:spPr>
          <a:xfrm>
            <a:off x="10533829" y="6889309"/>
            <a:ext cx="6051602" cy="546312"/>
          </a:xfrm>
          <a:prstGeom prst="rect">
            <a:avLst/>
          </a:prstGeom>
        </p:spPr>
        <p:txBody>
          <a:bodyPr lIns="0" tIns="0" rIns="0" bIns="0" rtlCol="0" anchor="t">
            <a:spAutoFit/>
          </a:bodyPr>
          <a:lstStyle/>
          <a:p>
            <a:pPr marL="0" lvl="0" indent="0" algn="l">
              <a:lnSpc>
                <a:spcPts val="4480"/>
              </a:lnSpc>
              <a:spcBef>
                <a:spcPct val="0"/>
              </a:spcBef>
            </a:pPr>
            <a:r>
              <a:rPr lang="en-US" sz="3200">
                <a:solidFill>
                  <a:srgbClr val="000000"/>
                </a:solidFill>
                <a:latin typeface="DM Sans"/>
              </a:rPr>
              <a:t>What encourages them to act?</a:t>
            </a:r>
          </a:p>
        </p:txBody>
      </p:sp>
      <p:sp>
        <p:nvSpPr>
          <p:cNvPr id="36" name="TextBox 36"/>
          <p:cNvSpPr txBox="1"/>
          <p:nvPr/>
        </p:nvSpPr>
        <p:spPr>
          <a:xfrm>
            <a:off x="9638208" y="2850740"/>
            <a:ext cx="433316" cy="499325"/>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1</a:t>
            </a:r>
          </a:p>
        </p:txBody>
      </p:sp>
      <p:sp>
        <p:nvSpPr>
          <p:cNvPr id="37" name="TextBox 37"/>
          <p:cNvSpPr txBox="1"/>
          <p:nvPr/>
        </p:nvSpPr>
        <p:spPr>
          <a:xfrm>
            <a:off x="9647733" y="5628024"/>
            <a:ext cx="433316" cy="499325"/>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3</a:t>
            </a:r>
          </a:p>
        </p:txBody>
      </p:sp>
      <p:sp>
        <p:nvSpPr>
          <p:cNvPr id="38" name="TextBox 38"/>
          <p:cNvSpPr txBox="1"/>
          <p:nvPr/>
        </p:nvSpPr>
        <p:spPr>
          <a:xfrm>
            <a:off x="9638208" y="4260937"/>
            <a:ext cx="433316" cy="499325"/>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2</a:t>
            </a:r>
          </a:p>
        </p:txBody>
      </p:sp>
      <p:sp>
        <p:nvSpPr>
          <p:cNvPr id="39" name="TextBox 39"/>
          <p:cNvSpPr txBox="1"/>
          <p:nvPr/>
        </p:nvSpPr>
        <p:spPr>
          <a:xfrm>
            <a:off x="9638208" y="6994084"/>
            <a:ext cx="433316" cy="499325"/>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4</a:t>
            </a:r>
          </a:p>
        </p:txBody>
      </p:sp>
      <p:sp>
        <p:nvSpPr>
          <p:cNvPr id="40" name="TextBox 40"/>
          <p:cNvSpPr txBox="1"/>
          <p:nvPr/>
        </p:nvSpPr>
        <p:spPr>
          <a:xfrm>
            <a:off x="1258503" y="6376018"/>
            <a:ext cx="8001349" cy="3060700"/>
          </a:xfrm>
          <a:prstGeom prst="rect">
            <a:avLst/>
          </a:prstGeom>
        </p:spPr>
        <p:txBody>
          <a:bodyPr lIns="0" tIns="0" rIns="0" bIns="0" rtlCol="0" anchor="t">
            <a:spAutoFit/>
          </a:bodyPr>
          <a:lstStyle/>
          <a:p>
            <a:pPr algn="l">
              <a:lnSpc>
                <a:spcPts val="8100"/>
              </a:lnSpc>
            </a:pPr>
            <a:r>
              <a:rPr lang="en-US" sz="6000" spc="-264">
                <a:solidFill>
                  <a:srgbClr val="000000"/>
                </a:solidFill>
                <a:latin typeface="League Spartan"/>
              </a:rPr>
              <a:t>Creative Experiences </a:t>
            </a:r>
          </a:p>
          <a:p>
            <a:pPr algn="l">
              <a:lnSpc>
                <a:spcPts val="8100"/>
              </a:lnSpc>
            </a:pPr>
            <a:r>
              <a:rPr lang="en-US" sz="6000" spc="-264">
                <a:solidFill>
                  <a:srgbClr val="000000"/>
                </a:solidFill>
                <a:latin typeface="League Spartan"/>
              </a:rPr>
              <a:t>Food and Drink</a:t>
            </a:r>
          </a:p>
          <a:p>
            <a:pPr algn="l">
              <a:lnSpc>
                <a:spcPts val="8100"/>
              </a:lnSpc>
            </a:pPr>
            <a:r>
              <a:rPr lang="en-US" sz="6000" spc="-263">
                <a:solidFill>
                  <a:srgbClr val="000000"/>
                </a:solidFill>
                <a:latin typeface="League Spartan"/>
              </a:rPr>
              <a:t>History and Culture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60769" y="1838324"/>
            <a:ext cx="12293781" cy="7789546"/>
          </a:xfrm>
          <a:prstGeom prst="rect">
            <a:avLst/>
          </a:prstGeom>
        </p:spPr>
        <p:txBody>
          <a:bodyPr lIns="0" tIns="0" rIns="0" bIns="0" rtlCol="0" anchor="t">
            <a:spAutoFit/>
          </a:bodyPr>
          <a:lstStyle/>
          <a:p>
            <a:pPr marL="1101090" lvl="1" indent="-550545">
              <a:lnSpc>
                <a:spcPts val="6885"/>
              </a:lnSpc>
              <a:buFont typeface="Arial"/>
              <a:buChar char="•"/>
            </a:pPr>
            <a:r>
              <a:rPr lang="en-US" sz="5100" spc="-51">
                <a:solidFill>
                  <a:srgbClr val="000000"/>
                </a:solidFill>
                <a:latin typeface="DM Sans Bold"/>
              </a:rPr>
              <a:t>Ads across 8 themes</a:t>
            </a:r>
          </a:p>
          <a:p>
            <a:pPr marL="1101090" lvl="1" indent="-550545">
              <a:lnSpc>
                <a:spcPts val="6885"/>
              </a:lnSpc>
              <a:buFont typeface="Arial"/>
              <a:buChar char="•"/>
            </a:pPr>
            <a:r>
              <a:rPr lang="en-US" sz="5100" spc="-51">
                <a:solidFill>
                  <a:srgbClr val="000000"/>
                </a:solidFill>
                <a:latin typeface="DM Sans Bold"/>
              </a:rPr>
              <a:t>2.5 hr drive radius, April 2021</a:t>
            </a:r>
          </a:p>
          <a:p>
            <a:pPr marL="1101089" lvl="1" indent="-550545">
              <a:lnSpc>
                <a:spcPts val="6884"/>
              </a:lnSpc>
              <a:buFont typeface="Arial"/>
              <a:buChar char="•"/>
            </a:pPr>
            <a:r>
              <a:rPr lang="en-US" sz="5100" spc="-51">
                <a:solidFill>
                  <a:srgbClr val="000000"/>
                </a:solidFill>
                <a:latin typeface="DM Sans Bold"/>
              </a:rPr>
              <a:t>10.7M impressions/9K clicks</a:t>
            </a:r>
          </a:p>
          <a:p>
            <a:pPr marL="1101089" lvl="1" indent="-550545">
              <a:lnSpc>
                <a:spcPts val="6884"/>
              </a:lnSpc>
              <a:buFont typeface="Arial"/>
              <a:buChar char="•"/>
            </a:pPr>
            <a:r>
              <a:rPr lang="en-US" sz="5099" spc="-50">
                <a:solidFill>
                  <a:srgbClr val="000000"/>
                </a:solidFill>
                <a:latin typeface="DM Sans Bold"/>
              </a:rPr>
              <a:t>Testing audience response to</a:t>
            </a:r>
          </a:p>
          <a:p>
            <a:pPr marL="2202179" lvl="2" indent="-734060">
              <a:lnSpc>
                <a:spcPts val="6884"/>
              </a:lnSpc>
              <a:buFont typeface="Arial"/>
              <a:buChar char="⚬"/>
            </a:pPr>
            <a:r>
              <a:rPr lang="en-US" sz="5099" spc="-50">
                <a:solidFill>
                  <a:srgbClr val="000000"/>
                </a:solidFill>
                <a:latin typeface="DM Sans Bold"/>
              </a:rPr>
              <a:t>Theme</a:t>
            </a:r>
          </a:p>
          <a:p>
            <a:pPr marL="2202179" lvl="2" indent="-734060">
              <a:lnSpc>
                <a:spcPts val="6884"/>
              </a:lnSpc>
              <a:buFont typeface="Arial"/>
              <a:buChar char="⚬"/>
            </a:pPr>
            <a:r>
              <a:rPr lang="en-US" sz="5099" spc="-50">
                <a:solidFill>
                  <a:srgbClr val="000000"/>
                </a:solidFill>
                <a:latin typeface="DM Sans Bold"/>
              </a:rPr>
              <a:t>Message </a:t>
            </a:r>
          </a:p>
          <a:p>
            <a:pPr marL="2202179" lvl="2" indent="-734060">
              <a:lnSpc>
                <a:spcPts val="6884"/>
              </a:lnSpc>
              <a:buFont typeface="Arial"/>
              <a:buChar char="⚬"/>
            </a:pPr>
            <a:r>
              <a:rPr lang="en-US" sz="5099" spc="-50">
                <a:solidFill>
                  <a:srgbClr val="000000"/>
                </a:solidFill>
                <a:latin typeface="DM Sans Bold"/>
              </a:rPr>
              <a:t>Ad format</a:t>
            </a:r>
          </a:p>
          <a:p>
            <a:pPr marL="1101090" lvl="1" indent="-550545">
              <a:lnSpc>
                <a:spcPts val="6885"/>
              </a:lnSpc>
              <a:buFont typeface="Arial"/>
              <a:buChar char="•"/>
            </a:pPr>
            <a:r>
              <a:rPr lang="en-US" sz="5099" spc="-50">
                <a:solidFill>
                  <a:srgbClr val="000000"/>
                </a:solidFill>
                <a:latin typeface="DM Sans Bold"/>
              </a:rPr>
              <a:t>YouGov Survey</a:t>
            </a:r>
          </a:p>
          <a:p>
            <a:pPr algn="l">
              <a:lnSpc>
                <a:spcPts val="6885"/>
              </a:lnSpc>
            </a:pPr>
            <a:endParaRPr lang="en-US" sz="5099" spc="-50">
              <a:solidFill>
                <a:srgbClr val="000000"/>
              </a:solidFill>
              <a:latin typeface="DM Sans Bold"/>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1795414"/>
            <a:ext cx="4857013" cy="8491586"/>
          </a:xfrm>
          <a:prstGeom prst="rect">
            <a:avLst/>
          </a:prstGeom>
        </p:spPr>
      </p:pic>
      <p:sp>
        <p:nvSpPr>
          <p:cNvPr id="4" name="TextBox 4"/>
          <p:cNvSpPr txBox="1"/>
          <p:nvPr/>
        </p:nvSpPr>
        <p:spPr>
          <a:xfrm>
            <a:off x="1028700" y="981075"/>
            <a:ext cx="5095575" cy="409998"/>
          </a:xfrm>
          <a:prstGeom prst="rect">
            <a:avLst/>
          </a:prstGeom>
        </p:spPr>
        <p:txBody>
          <a:bodyPr lIns="0" tIns="0" rIns="0" bIns="0" rtlCol="0" anchor="t">
            <a:spAutoFit/>
          </a:bodyPr>
          <a:lstStyle/>
          <a:p>
            <a:pPr marL="0" lvl="0" indent="0">
              <a:lnSpc>
                <a:spcPts val="3359"/>
              </a:lnSpc>
              <a:spcBef>
                <a:spcPct val="0"/>
              </a:spcBef>
            </a:pPr>
            <a:r>
              <a:rPr lang="en-US" sz="2400">
                <a:solidFill>
                  <a:srgbClr val="000000"/>
                </a:solidFill>
                <a:latin typeface="DM Sans"/>
              </a:rPr>
              <a:t>About the campaign activity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09619" y="1098124"/>
            <a:ext cx="16570939" cy="80432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34220" y="1028700"/>
            <a:ext cx="6375444" cy="8229600"/>
          </a:xfrm>
          <a:prstGeom prst="rect">
            <a:avLst/>
          </a:prstGeom>
        </p:spPr>
      </p:pic>
      <p:sp>
        <p:nvSpPr>
          <p:cNvPr id="3" name="TextBox 3"/>
          <p:cNvSpPr txBox="1"/>
          <p:nvPr/>
        </p:nvSpPr>
        <p:spPr>
          <a:xfrm>
            <a:off x="8111530" y="2702921"/>
            <a:ext cx="9289119" cy="6555379"/>
          </a:xfrm>
          <a:prstGeom prst="rect">
            <a:avLst/>
          </a:prstGeom>
        </p:spPr>
        <p:txBody>
          <a:bodyPr lIns="0" tIns="0" rIns="0" bIns="0" rtlCol="0" anchor="t">
            <a:spAutoFit/>
          </a:bodyPr>
          <a:lstStyle/>
          <a:p>
            <a:pPr algn="ctr">
              <a:lnSpc>
                <a:spcPts val="4358"/>
              </a:lnSpc>
            </a:pPr>
            <a:r>
              <a:rPr lang="en-US" sz="3113">
                <a:solidFill>
                  <a:srgbClr val="8C52FF"/>
                </a:solidFill>
                <a:latin typeface="Open Sans Bold"/>
              </a:rPr>
              <a:t>4 </a:t>
            </a:r>
            <a:r>
              <a:rPr lang="en-US" sz="3113">
                <a:solidFill>
                  <a:srgbClr val="000000"/>
                </a:solidFill>
                <a:latin typeface="Open Sans"/>
              </a:rPr>
              <a:t>questions</a:t>
            </a:r>
          </a:p>
          <a:p>
            <a:pPr algn="ctr">
              <a:lnSpc>
                <a:spcPts val="4358"/>
              </a:lnSpc>
            </a:pPr>
            <a:endParaRPr lang="en-US" sz="3113">
              <a:solidFill>
                <a:srgbClr val="000000"/>
              </a:solidFill>
              <a:latin typeface="Open Sans"/>
            </a:endParaRPr>
          </a:p>
          <a:p>
            <a:pPr algn="ctr">
              <a:lnSpc>
                <a:spcPts val="4358"/>
              </a:lnSpc>
            </a:pPr>
            <a:r>
              <a:rPr lang="en-US" sz="3113">
                <a:solidFill>
                  <a:srgbClr val="8C52FF"/>
                </a:solidFill>
                <a:latin typeface="Open Sans Bold"/>
              </a:rPr>
              <a:t>4,000</a:t>
            </a:r>
            <a:r>
              <a:rPr lang="en-US" sz="3113">
                <a:solidFill>
                  <a:srgbClr val="000000"/>
                </a:solidFill>
                <a:latin typeface="Open Sans Bold"/>
              </a:rPr>
              <a:t> </a:t>
            </a:r>
            <a:r>
              <a:rPr lang="en-US" sz="3113">
                <a:solidFill>
                  <a:srgbClr val="000000"/>
                </a:solidFill>
                <a:latin typeface="Open Sans"/>
              </a:rPr>
              <a:t>respondents</a:t>
            </a:r>
          </a:p>
          <a:p>
            <a:pPr algn="ctr">
              <a:lnSpc>
                <a:spcPts val="4358"/>
              </a:lnSpc>
            </a:pPr>
            <a:endParaRPr lang="en-US" sz="3113">
              <a:solidFill>
                <a:srgbClr val="000000"/>
              </a:solidFill>
              <a:latin typeface="Open Sans"/>
            </a:endParaRPr>
          </a:p>
          <a:p>
            <a:pPr algn="ctr">
              <a:lnSpc>
                <a:spcPts val="4358"/>
              </a:lnSpc>
            </a:pPr>
            <a:r>
              <a:rPr lang="en-US" sz="3113">
                <a:solidFill>
                  <a:srgbClr val="8C52FF"/>
                </a:solidFill>
                <a:latin typeface="Open Sans Bold"/>
              </a:rPr>
              <a:t>2,000 control group</a:t>
            </a:r>
            <a:r>
              <a:rPr lang="en-US" sz="3113">
                <a:solidFill>
                  <a:srgbClr val="000000"/>
                </a:solidFill>
                <a:latin typeface="Open Sans"/>
              </a:rPr>
              <a:t> </a:t>
            </a:r>
          </a:p>
          <a:p>
            <a:pPr algn="ctr">
              <a:lnSpc>
                <a:spcPts val="4358"/>
              </a:lnSpc>
            </a:pPr>
            <a:r>
              <a:rPr lang="en-US" sz="3113">
                <a:solidFill>
                  <a:srgbClr val="000000"/>
                </a:solidFill>
                <a:latin typeface="Open Sans"/>
              </a:rPr>
              <a:t>(respondents who have not been exposed to campaign ads)</a:t>
            </a:r>
          </a:p>
          <a:p>
            <a:pPr algn="ctr">
              <a:lnSpc>
                <a:spcPts val="4358"/>
              </a:lnSpc>
            </a:pPr>
            <a:endParaRPr lang="en-US" sz="3113">
              <a:solidFill>
                <a:srgbClr val="000000"/>
              </a:solidFill>
              <a:latin typeface="Open Sans"/>
            </a:endParaRPr>
          </a:p>
          <a:p>
            <a:pPr algn="ctr">
              <a:lnSpc>
                <a:spcPts val="4358"/>
              </a:lnSpc>
            </a:pPr>
            <a:r>
              <a:rPr lang="en-US" sz="3113">
                <a:solidFill>
                  <a:srgbClr val="8C52FF"/>
                </a:solidFill>
                <a:latin typeface="Open Sans Bold"/>
              </a:rPr>
              <a:t>2,000 exposed group</a:t>
            </a:r>
            <a:r>
              <a:rPr lang="en-US" sz="3113">
                <a:solidFill>
                  <a:srgbClr val="000000"/>
                </a:solidFill>
                <a:latin typeface="Open Sans"/>
              </a:rPr>
              <a:t> </a:t>
            </a:r>
          </a:p>
          <a:p>
            <a:pPr algn="ctr">
              <a:lnSpc>
                <a:spcPts val="4358"/>
              </a:lnSpc>
            </a:pPr>
            <a:r>
              <a:rPr lang="en-US" sz="3113">
                <a:solidFill>
                  <a:srgbClr val="000000"/>
                </a:solidFill>
                <a:latin typeface="Open Sans"/>
              </a:rPr>
              <a:t>(respondents who have been exposed to campaign ads)</a:t>
            </a:r>
          </a:p>
          <a:p>
            <a:pPr algn="ctr">
              <a:lnSpc>
                <a:spcPts val="4358"/>
              </a:lnSpc>
            </a:pPr>
            <a:endParaRPr lang="en-US" sz="3113">
              <a:solidFill>
                <a:srgbClr val="000000"/>
              </a:solidFill>
              <a:latin typeface="Open Sans"/>
            </a:endParaRPr>
          </a:p>
        </p:txBody>
      </p:sp>
      <p:grpSp>
        <p:nvGrpSpPr>
          <p:cNvPr id="4" name="Group 4"/>
          <p:cNvGrpSpPr/>
          <p:nvPr/>
        </p:nvGrpSpPr>
        <p:grpSpPr>
          <a:xfrm>
            <a:off x="12517547" y="3476777"/>
            <a:ext cx="477086" cy="320777"/>
            <a:chOff x="0" y="0"/>
            <a:chExt cx="1930400" cy="1297940"/>
          </a:xfrm>
        </p:grpSpPr>
        <p:sp>
          <p:nvSpPr>
            <p:cNvPr id="5" name="Freeform 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000000"/>
            </a:solidFill>
          </p:spPr>
        </p:sp>
      </p:grpSp>
      <p:sp>
        <p:nvSpPr>
          <p:cNvPr id="6" name="TextBox 6"/>
          <p:cNvSpPr txBox="1"/>
          <p:nvPr/>
        </p:nvSpPr>
        <p:spPr>
          <a:xfrm>
            <a:off x="8821100" y="904875"/>
            <a:ext cx="8579549" cy="1102658"/>
          </a:xfrm>
          <a:prstGeom prst="rect">
            <a:avLst/>
          </a:prstGeom>
        </p:spPr>
        <p:txBody>
          <a:bodyPr lIns="0" tIns="0" rIns="0" bIns="0" rtlCol="0" anchor="t">
            <a:spAutoFit/>
          </a:bodyPr>
          <a:lstStyle/>
          <a:p>
            <a:pPr algn="ctr">
              <a:lnSpc>
                <a:spcPts val="8991"/>
              </a:lnSpc>
            </a:pPr>
            <a:r>
              <a:rPr lang="en-US" sz="6422">
                <a:solidFill>
                  <a:srgbClr val="8C52FF"/>
                </a:solidFill>
                <a:latin typeface="Open Sans Extra Bold"/>
              </a:rPr>
              <a:t>YouGov Brand Study</a:t>
            </a:r>
          </a:p>
        </p:txBody>
      </p:sp>
      <p:grpSp>
        <p:nvGrpSpPr>
          <p:cNvPr id="7" name="Group 7"/>
          <p:cNvGrpSpPr/>
          <p:nvPr/>
        </p:nvGrpSpPr>
        <p:grpSpPr>
          <a:xfrm>
            <a:off x="12517547" y="4546782"/>
            <a:ext cx="477086" cy="320777"/>
            <a:chOff x="0" y="0"/>
            <a:chExt cx="1930400" cy="1297940"/>
          </a:xfrm>
        </p:grpSpPr>
        <p:sp>
          <p:nvSpPr>
            <p:cNvPr id="8" name="Freeform 8"/>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000000"/>
            </a:solidFill>
          </p:spPr>
        </p:sp>
      </p:grpSp>
      <p:grpSp>
        <p:nvGrpSpPr>
          <p:cNvPr id="9" name="Group 9"/>
          <p:cNvGrpSpPr/>
          <p:nvPr/>
        </p:nvGrpSpPr>
        <p:grpSpPr>
          <a:xfrm>
            <a:off x="12517547" y="6714132"/>
            <a:ext cx="477086" cy="320777"/>
            <a:chOff x="0" y="0"/>
            <a:chExt cx="1930400" cy="1297940"/>
          </a:xfrm>
        </p:grpSpPr>
        <p:sp>
          <p:nvSpPr>
            <p:cNvPr id="10" name="Freeform 10"/>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000000"/>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4249" y="299544"/>
            <a:ext cx="17939502" cy="2613427"/>
            <a:chOff x="0" y="0"/>
            <a:chExt cx="4533222" cy="660400"/>
          </a:xfrm>
        </p:grpSpPr>
        <p:sp>
          <p:nvSpPr>
            <p:cNvPr id="3" name="Freeform 3"/>
            <p:cNvSpPr/>
            <p:nvPr/>
          </p:nvSpPr>
          <p:spPr>
            <a:xfrm>
              <a:off x="0" y="0"/>
              <a:ext cx="4533223" cy="660400"/>
            </a:xfrm>
            <a:custGeom>
              <a:avLst/>
              <a:gdLst/>
              <a:ahLst/>
              <a:cxnLst/>
              <a:rect l="l" t="t" r="r" b="b"/>
              <a:pathLst>
                <a:path w="4533223" h="660400">
                  <a:moveTo>
                    <a:pt x="4408762" y="660400"/>
                  </a:moveTo>
                  <a:lnTo>
                    <a:pt x="124460" y="660400"/>
                  </a:lnTo>
                  <a:cubicBezTo>
                    <a:pt x="55880" y="660400"/>
                    <a:pt x="0" y="604520"/>
                    <a:pt x="0" y="535940"/>
                  </a:cubicBezTo>
                  <a:lnTo>
                    <a:pt x="0" y="124460"/>
                  </a:lnTo>
                  <a:cubicBezTo>
                    <a:pt x="0" y="55880"/>
                    <a:pt x="55880" y="0"/>
                    <a:pt x="124460" y="0"/>
                  </a:cubicBezTo>
                  <a:lnTo>
                    <a:pt x="4408762" y="0"/>
                  </a:lnTo>
                  <a:cubicBezTo>
                    <a:pt x="4477343" y="0"/>
                    <a:pt x="4533223" y="55880"/>
                    <a:pt x="4533223" y="124460"/>
                  </a:cubicBezTo>
                  <a:lnTo>
                    <a:pt x="4533223" y="535940"/>
                  </a:lnTo>
                  <a:cubicBezTo>
                    <a:pt x="4533223" y="604520"/>
                    <a:pt x="4477343" y="660400"/>
                    <a:pt x="4408762" y="660400"/>
                  </a:cubicBezTo>
                  <a:close/>
                </a:path>
              </a:pathLst>
            </a:custGeom>
            <a:solidFill>
              <a:srgbClr val="8C52FF"/>
            </a:solidFill>
          </p:spPr>
        </p:sp>
      </p:grpSp>
      <p:grpSp>
        <p:nvGrpSpPr>
          <p:cNvPr id="4" name="Group 4"/>
          <p:cNvGrpSpPr/>
          <p:nvPr/>
        </p:nvGrpSpPr>
        <p:grpSpPr>
          <a:xfrm>
            <a:off x="1028700" y="3541148"/>
            <a:ext cx="5868809" cy="5946689"/>
            <a:chOff x="0" y="0"/>
            <a:chExt cx="7825078" cy="7928918"/>
          </a:xfrm>
        </p:grpSpPr>
        <p:sp>
          <p:nvSpPr>
            <p:cNvPr id="5" name="TextBox 5"/>
            <p:cNvSpPr txBox="1"/>
            <p:nvPr/>
          </p:nvSpPr>
          <p:spPr>
            <a:xfrm>
              <a:off x="546719" y="7562484"/>
              <a:ext cx="2183508" cy="366435"/>
            </a:xfrm>
            <a:prstGeom prst="rect">
              <a:avLst/>
            </a:prstGeom>
          </p:spPr>
          <p:txBody>
            <a:bodyPr lIns="0" tIns="0" rIns="0" bIns="0" rtlCol="0" anchor="t">
              <a:spAutoFit/>
            </a:bodyPr>
            <a:lstStyle/>
            <a:p>
              <a:pPr algn="ctr">
                <a:lnSpc>
                  <a:spcPts val="2377"/>
                </a:lnSpc>
              </a:pPr>
              <a:r>
                <a:rPr lang="en-US" sz="1698">
                  <a:solidFill>
                    <a:srgbClr val="000000"/>
                  </a:solidFill>
                  <a:latin typeface="Open Sans Light"/>
                </a:rPr>
                <a:t>Comfortable</a:t>
              </a:r>
            </a:p>
          </p:txBody>
        </p:sp>
        <p:sp>
          <p:nvSpPr>
            <p:cNvPr id="6" name="TextBox 6"/>
            <p:cNvSpPr txBox="1"/>
            <p:nvPr/>
          </p:nvSpPr>
          <p:spPr>
            <a:xfrm>
              <a:off x="3094145" y="7562484"/>
              <a:ext cx="2183508" cy="366435"/>
            </a:xfrm>
            <a:prstGeom prst="rect">
              <a:avLst/>
            </a:prstGeom>
          </p:spPr>
          <p:txBody>
            <a:bodyPr lIns="0" tIns="0" rIns="0" bIns="0" rtlCol="0" anchor="t">
              <a:spAutoFit/>
            </a:bodyPr>
            <a:lstStyle/>
            <a:p>
              <a:pPr algn="ctr">
                <a:lnSpc>
                  <a:spcPts val="2377"/>
                </a:lnSpc>
              </a:pPr>
              <a:r>
                <a:rPr lang="en-US" sz="1698">
                  <a:solidFill>
                    <a:srgbClr val="000000"/>
                  </a:solidFill>
                  <a:latin typeface="Open Sans Light"/>
                </a:rPr>
                <a:t>Not comfortable</a:t>
              </a:r>
            </a:p>
          </p:txBody>
        </p:sp>
        <p:sp>
          <p:nvSpPr>
            <p:cNvPr id="7" name="TextBox 7"/>
            <p:cNvSpPr txBox="1"/>
            <p:nvPr/>
          </p:nvSpPr>
          <p:spPr>
            <a:xfrm>
              <a:off x="5641571" y="7562484"/>
              <a:ext cx="2183508" cy="366435"/>
            </a:xfrm>
            <a:prstGeom prst="rect">
              <a:avLst/>
            </a:prstGeom>
          </p:spPr>
          <p:txBody>
            <a:bodyPr lIns="0" tIns="0" rIns="0" bIns="0" rtlCol="0" anchor="t">
              <a:spAutoFit/>
            </a:bodyPr>
            <a:lstStyle/>
            <a:p>
              <a:pPr algn="ctr">
                <a:lnSpc>
                  <a:spcPts val="2377"/>
                </a:lnSpc>
              </a:pPr>
              <a:r>
                <a:rPr lang="en-US" sz="1698">
                  <a:solidFill>
                    <a:srgbClr val="000000"/>
                  </a:solidFill>
                  <a:latin typeface="Open Sans Light"/>
                </a:rPr>
                <a:t>Don't know</a:t>
              </a:r>
            </a:p>
          </p:txBody>
        </p:sp>
        <p:grpSp>
          <p:nvGrpSpPr>
            <p:cNvPr id="8" name="Group 8"/>
            <p:cNvGrpSpPr>
              <a:grpSpLocks noChangeAspect="1"/>
            </p:cNvGrpSpPr>
            <p:nvPr/>
          </p:nvGrpSpPr>
          <p:grpSpPr>
            <a:xfrm>
              <a:off x="546719" y="168930"/>
              <a:ext cx="7278359" cy="7278359"/>
              <a:chOff x="0" y="0"/>
              <a:chExt cx="10287000" cy="10287000"/>
            </a:xfrm>
          </p:grpSpPr>
          <p:sp>
            <p:nvSpPr>
              <p:cNvPr id="9" name="Freeform 9"/>
              <p:cNvSpPr/>
              <p:nvPr/>
            </p:nvSpPr>
            <p:spPr>
              <a:xfrm>
                <a:off x="0" y="-63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10" name="Freeform 10"/>
              <p:cNvSpPr/>
              <p:nvPr/>
            </p:nvSpPr>
            <p:spPr>
              <a:xfrm>
                <a:off x="0" y="256540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11" name="Freeform 11"/>
              <p:cNvSpPr/>
              <p:nvPr/>
            </p:nvSpPr>
            <p:spPr>
              <a:xfrm>
                <a:off x="0" y="51371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12" name="Freeform 12"/>
              <p:cNvSpPr/>
              <p:nvPr/>
            </p:nvSpPr>
            <p:spPr>
              <a:xfrm>
                <a:off x="0" y="770890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13" name="Freeform 13"/>
              <p:cNvSpPr/>
              <p:nvPr/>
            </p:nvSpPr>
            <p:spPr>
              <a:xfrm>
                <a:off x="0" y="102806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grpSp>
        <p:sp>
          <p:nvSpPr>
            <p:cNvPr id="14" name="TextBox 14"/>
            <p:cNvSpPr txBox="1"/>
            <p:nvPr/>
          </p:nvSpPr>
          <p:spPr>
            <a:xfrm>
              <a:off x="0" y="-28575"/>
              <a:ext cx="402949" cy="366435"/>
            </a:xfrm>
            <a:prstGeom prst="rect">
              <a:avLst/>
            </a:prstGeom>
          </p:spPr>
          <p:txBody>
            <a:bodyPr lIns="0" tIns="0" rIns="0" bIns="0" rtlCol="0" anchor="t">
              <a:spAutoFit/>
            </a:bodyPr>
            <a:lstStyle/>
            <a:p>
              <a:pPr algn="r">
                <a:lnSpc>
                  <a:spcPts val="2377"/>
                </a:lnSpc>
              </a:pPr>
              <a:r>
                <a:rPr lang="en-US" sz="1698">
                  <a:solidFill>
                    <a:srgbClr val="000000"/>
                  </a:solidFill>
                  <a:latin typeface="Open Sans Light"/>
                </a:rPr>
                <a:t>80 </a:t>
              </a:r>
            </a:p>
          </p:txBody>
        </p:sp>
        <p:sp>
          <p:nvSpPr>
            <p:cNvPr id="15" name="TextBox 15"/>
            <p:cNvSpPr txBox="1"/>
            <p:nvPr/>
          </p:nvSpPr>
          <p:spPr>
            <a:xfrm>
              <a:off x="0" y="1791015"/>
              <a:ext cx="402949" cy="366435"/>
            </a:xfrm>
            <a:prstGeom prst="rect">
              <a:avLst/>
            </a:prstGeom>
          </p:spPr>
          <p:txBody>
            <a:bodyPr lIns="0" tIns="0" rIns="0" bIns="0" rtlCol="0" anchor="t">
              <a:spAutoFit/>
            </a:bodyPr>
            <a:lstStyle/>
            <a:p>
              <a:pPr algn="r">
                <a:lnSpc>
                  <a:spcPts val="2377"/>
                </a:lnSpc>
              </a:pPr>
              <a:r>
                <a:rPr lang="en-US" sz="1698">
                  <a:solidFill>
                    <a:srgbClr val="000000"/>
                  </a:solidFill>
                  <a:latin typeface="Open Sans Light"/>
                </a:rPr>
                <a:t>60 </a:t>
              </a:r>
            </a:p>
          </p:txBody>
        </p:sp>
        <p:sp>
          <p:nvSpPr>
            <p:cNvPr id="16" name="TextBox 16"/>
            <p:cNvSpPr txBox="1"/>
            <p:nvPr/>
          </p:nvSpPr>
          <p:spPr>
            <a:xfrm>
              <a:off x="0" y="3610604"/>
              <a:ext cx="402949" cy="366435"/>
            </a:xfrm>
            <a:prstGeom prst="rect">
              <a:avLst/>
            </a:prstGeom>
          </p:spPr>
          <p:txBody>
            <a:bodyPr lIns="0" tIns="0" rIns="0" bIns="0" rtlCol="0" anchor="t">
              <a:spAutoFit/>
            </a:bodyPr>
            <a:lstStyle/>
            <a:p>
              <a:pPr algn="r">
                <a:lnSpc>
                  <a:spcPts val="2377"/>
                </a:lnSpc>
              </a:pPr>
              <a:r>
                <a:rPr lang="en-US" sz="1698">
                  <a:solidFill>
                    <a:srgbClr val="000000"/>
                  </a:solidFill>
                  <a:latin typeface="Open Sans Light"/>
                </a:rPr>
                <a:t>40 </a:t>
              </a:r>
            </a:p>
          </p:txBody>
        </p:sp>
        <p:sp>
          <p:nvSpPr>
            <p:cNvPr id="17" name="TextBox 17"/>
            <p:cNvSpPr txBox="1"/>
            <p:nvPr/>
          </p:nvSpPr>
          <p:spPr>
            <a:xfrm>
              <a:off x="0" y="5430194"/>
              <a:ext cx="402949" cy="366435"/>
            </a:xfrm>
            <a:prstGeom prst="rect">
              <a:avLst/>
            </a:prstGeom>
          </p:spPr>
          <p:txBody>
            <a:bodyPr lIns="0" tIns="0" rIns="0" bIns="0" rtlCol="0" anchor="t">
              <a:spAutoFit/>
            </a:bodyPr>
            <a:lstStyle/>
            <a:p>
              <a:pPr algn="r">
                <a:lnSpc>
                  <a:spcPts val="2377"/>
                </a:lnSpc>
              </a:pPr>
              <a:r>
                <a:rPr lang="en-US" sz="1698">
                  <a:solidFill>
                    <a:srgbClr val="000000"/>
                  </a:solidFill>
                  <a:latin typeface="Open Sans Light"/>
                </a:rPr>
                <a:t>20 </a:t>
              </a:r>
            </a:p>
          </p:txBody>
        </p:sp>
        <p:sp>
          <p:nvSpPr>
            <p:cNvPr id="18" name="TextBox 18"/>
            <p:cNvSpPr txBox="1"/>
            <p:nvPr/>
          </p:nvSpPr>
          <p:spPr>
            <a:xfrm>
              <a:off x="164128" y="7249784"/>
              <a:ext cx="238821" cy="366435"/>
            </a:xfrm>
            <a:prstGeom prst="rect">
              <a:avLst/>
            </a:prstGeom>
          </p:spPr>
          <p:txBody>
            <a:bodyPr lIns="0" tIns="0" rIns="0" bIns="0" rtlCol="0" anchor="t">
              <a:spAutoFit/>
            </a:bodyPr>
            <a:lstStyle/>
            <a:p>
              <a:pPr algn="r">
                <a:lnSpc>
                  <a:spcPts val="2377"/>
                </a:lnSpc>
              </a:pPr>
              <a:r>
                <a:rPr lang="en-US" sz="1698">
                  <a:solidFill>
                    <a:srgbClr val="000000"/>
                  </a:solidFill>
                  <a:latin typeface="Open Sans Light"/>
                </a:rPr>
                <a:t>0 </a:t>
              </a:r>
            </a:p>
          </p:txBody>
        </p:sp>
        <p:grpSp>
          <p:nvGrpSpPr>
            <p:cNvPr id="19" name="Group 19"/>
            <p:cNvGrpSpPr>
              <a:grpSpLocks noChangeAspect="1"/>
            </p:cNvGrpSpPr>
            <p:nvPr/>
          </p:nvGrpSpPr>
          <p:grpSpPr>
            <a:xfrm>
              <a:off x="546719" y="168930"/>
              <a:ext cx="7278359" cy="7278359"/>
              <a:chOff x="0" y="0"/>
              <a:chExt cx="10287000" cy="10287000"/>
            </a:xfrm>
          </p:grpSpPr>
          <p:sp>
            <p:nvSpPr>
              <p:cNvPr id="20" name="Freeform 20"/>
              <p:cNvSpPr/>
              <p:nvPr/>
            </p:nvSpPr>
            <p:spPr>
              <a:xfrm>
                <a:off x="0" y="1151652"/>
                <a:ext cx="1530350" cy="9135348"/>
              </a:xfrm>
              <a:custGeom>
                <a:avLst/>
                <a:gdLst/>
                <a:ahLst/>
                <a:cxnLst/>
                <a:rect l="l" t="t" r="r" b="b"/>
                <a:pathLst>
                  <a:path w="1530350" h="9135348">
                    <a:moveTo>
                      <a:pt x="0" y="9135348"/>
                    </a:moveTo>
                    <a:lnTo>
                      <a:pt x="0" y="122428"/>
                    </a:lnTo>
                    <a:cubicBezTo>
                      <a:pt x="0" y="54813"/>
                      <a:pt x="54813" y="0"/>
                      <a:pt x="122428" y="0"/>
                    </a:cubicBezTo>
                    <a:lnTo>
                      <a:pt x="1407922" y="0"/>
                    </a:lnTo>
                    <a:cubicBezTo>
                      <a:pt x="1475537" y="0"/>
                      <a:pt x="1530350" y="54813"/>
                      <a:pt x="1530350" y="122428"/>
                    </a:cubicBezTo>
                    <a:lnTo>
                      <a:pt x="1530350" y="9135348"/>
                    </a:lnTo>
                    <a:close/>
                  </a:path>
                </a:pathLst>
              </a:custGeom>
              <a:solidFill>
                <a:srgbClr val="B7997D"/>
              </a:solidFill>
            </p:spPr>
          </p:sp>
          <p:sp>
            <p:nvSpPr>
              <p:cNvPr id="21" name="Freeform 21"/>
              <p:cNvSpPr/>
              <p:nvPr/>
            </p:nvSpPr>
            <p:spPr>
              <a:xfrm>
                <a:off x="3600450" y="6937375"/>
                <a:ext cx="1530350" cy="3349625"/>
              </a:xfrm>
              <a:custGeom>
                <a:avLst/>
                <a:gdLst/>
                <a:ahLst/>
                <a:cxnLst/>
                <a:rect l="l" t="t" r="r" b="b"/>
                <a:pathLst>
                  <a:path w="1530350" h="3349625">
                    <a:moveTo>
                      <a:pt x="0" y="3349625"/>
                    </a:moveTo>
                    <a:lnTo>
                      <a:pt x="0" y="122428"/>
                    </a:lnTo>
                    <a:cubicBezTo>
                      <a:pt x="0" y="89958"/>
                      <a:pt x="12898" y="58818"/>
                      <a:pt x="35858" y="35858"/>
                    </a:cubicBezTo>
                    <a:cubicBezTo>
                      <a:pt x="58818" y="12898"/>
                      <a:pt x="89958" y="0"/>
                      <a:pt x="122428" y="0"/>
                    </a:cubicBezTo>
                    <a:lnTo>
                      <a:pt x="1407922" y="0"/>
                    </a:lnTo>
                    <a:cubicBezTo>
                      <a:pt x="1475537" y="0"/>
                      <a:pt x="1530350" y="54813"/>
                      <a:pt x="1530350" y="122428"/>
                    </a:cubicBezTo>
                    <a:lnTo>
                      <a:pt x="1530350" y="3349625"/>
                    </a:lnTo>
                    <a:close/>
                  </a:path>
                </a:pathLst>
              </a:custGeom>
              <a:solidFill>
                <a:srgbClr val="B7997D"/>
              </a:solidFill>
            </p:spPr>
          </p:sp>
          <p:sp>
            <p:nvSpPr>
              <p:cNvPr id="22" name="Freeform 22"/>
              <p:cNvSpPr/>
              <p:nvPr/>
            </p:nvSpPr>
            <p:spPr>
              <a:xfrm>
                <a:off x="7200900" y="9766300"/>
                <a:ext cx="1530350" cy="520700"/>
              </a:xfrm>
              <a:custGeom>
                <a:avLst/>
                <a:gdLst/>
                <a:ahLst/>
                <a:cxnLst/>
                <a:rect l="l" t="t" r="r" b="b"/>
                <a:pathLst>
                  <a:path w="1530350" h="520700">
                    <a:moveTo>
                      <a:pt x="0" y="520700"/>
                    </a:moveTo>
                    <a:lnTo>
                      <a:pt x="0" y="122428"/>
                    </a:lnTo>
                    <a:cubicBezTo>
                      <a:pt x="0" y="89958"/>
                      <a:pt x="12898" y="58818"/>
                      <a:pt x="35858" y="35858"/>
                    </a:cubicBezTo>
                    <a:cubicBezTo>
                      <a:pt x="58818" y="12898"/>
                      <a:pt x="89958" y="0"/>
                      <a:pt x="122428" y="0"/>
                    </a:cubicBezTo>
                    <a:lnTo>
                      <a:pt x="1407922" y="0"/>
                    </a:lnTo>
                    <a:cubicBezTo>
                      <a:pt x="1440392" y="0"/>
                      <a:pt x="1471532" y="12898"/>
                      <a:pt x="1494492" y="35858"/>
                    </a:cubicBezTo>
                    <a:cubicBezTo>
                      <a:pt x="1517452" y="58818"/>
                      <a:pt x="1530350" y="89958"/>
                      <a:pt x="1530350" y="122428"/>
                    </a:cubicBezTo>
                    <a:lnTo>
                      <a:pt x="1530350" y="520700"/>
                    </a:lnTo>
                    <a:close/>
                  </a:path>
                </a:pathLst>
              </a:custGeom>
              <a:solidFill>
                <a:srgbClr val="B7997D"/>
              </a:solidFill>
            </p:spPr>
          </p:sp>
          <p:sp>
            <p:nvSpPr>
              <p:cNvPr id="23" name="Freeform 23"/>
              <p:cNvSpPr/>
              <p:nvPr/>
            </p:nvSpPr>
            <p:spPr>
              <a:xfrm>
                <a:off x="1555750" y="-6350"/>
                <a:ext cx="1530350" cy="10293350"/>
              </a:xfrm>
              <a:custGeom>
                <a:avLst/>
                <a:gdLst/>
                <a:ahLst/>
                <a:cxnLst/>
                <a:rect l="l" t="t" r="r" b="b"/>
                <a:pathLst>
                  <a:path w="1530350" h="10293350">
                    <a:moveTo>
                      <a:pt x="0" y="10293350"/>
                    </a:moveTo>
                    <a:lnTo>
                      <a:pt x="0" y="122428"/>
                    </a:lnTo>
                    <a:cubicBezTo>
                      <a:pt x="0" y="54813"/>
                      <a:pt x="54813" y="0"/>
                      <a:pt x="122428" y="0"/>
                    </a:cubicBezTo>
                    <a:lnTo>
                      <a:pt x="1407922" y="0"/>
                    </a:lnTo>
                    <a:cubicBezTo>
                      <a:pt x="1475537" y="0"/>
                      <a:pt x="1530350" y="54813"/>
                      <a:pt x="1530350" y="122428"/>
                    </a:cubicBezTo>
                    <a:lnTo>
                      <a:pt x="1530350" y="10293350"/>
                    </a:lnTo>
                    <a:close/>
                  </a:path>
                </a:pathLst>
              </a:custGeom>
              <a:solidFill>
                <a:srgbClr val="41B8D5"/>
              </a:solidFill>
            </p:spPr>
          </p:sp>
          <p:sp>
            <p:nvSpPr>
              <p:cNvPr id="24" name="Freeform 24"/>
              <p:cNvSpPr/>
              <p:nvPr/>
            </p:nvSpPr>
            <p:spPr>
              <a:xfrm>
                <a:off x="5156200" y="7968029"/>
                <a:ext cx="1530350" cy="2318971"/>
              </a:xfrm>
              <a:custGeom>
                <a:avLst/>
                <a:gdLst/>
                <a:ahLst/>
                <a:cxnLst/>
                <a:rect l="l" t="t" r="r" b="b"/>
                <a:pathLst>
                  <a:path w="1530350" h="2318971">
                    <a:moveTo>
                      <a:pt x="0" y="2318971"/>
                    </a:moveTo>
                    <a:lnTo>
                      <a:pt x="0" y="122428"/>
                    </a:lnTo>
                    <a:cubicBezTo>
                      <a:pt x="0" y="54812"/>
                      <a:pt x="54813" y="0"/>
                      <a:pt x="122428" y="0"/>
                    </a:cubicBezTo>
                    <a:lnTo>
                      <a:pt x="1407922" y="0"/>
                    </a:lnTo>
                    <a:cubicBezTo>
                      <a:pt x="1475537" y="0"/>
                      <a:pt x="1530350" y="54812"/>
                      <a:pt x="1530350" y="122428"/>
                    </a:cubicBezTo>
                    <a:lnTo>
                      <a:pt x="1530350" y="2318971"/>
                    </a:lnTo>
                    <a:close/>
                  </a:path>
                </a:pathLst>
              </a:custGeom>
              <a:solidFill>
                <a:srgbClr val="41B8D5"/>
              </a:solidFill>
            </p:spPr>
          </p:sp>
          <p:sp>
            <p:nvSpPr>
              <p:cNvPr id="25" name="Freeform 25"/>
              <p:cNvSpPr/>
              <p:nvPr/>
            </p:nvSpPr>
            <p:spPr>
              <a:xfrm>
                <a:off x="8756650" y="10026650"/>
                <a:ext cx="1530350" cy="260350"/>
              </a:xfrm>
              <a:custGeom>
                <a:avLst/>
                <a:gdLst/>
                <a:ahLst/>
                <a:cxnLst/>
                <a:rect l="l" t="t" r="r" b="b"/>
                <a:pathLst>
                  <a:path w="1530350" h="260350">
                    <a:moveTo>
                      <a:pt x="0" y="260350"/>
                    </a:moveTo>
                    <a:lnTo>
                      <a:pt x="0" y="122428"/>
                    </a:lnTo>
                    <a:cubicBezTo>
                      <a:pt x="0" y="89958"/>
                      <a:pt x="12898" y="58818"/>
                      <a:pt x="35858" y="35858"/>
                    </a:cubicBezTo>
                    <a:cubicBezTo>
                      <a:pt x="58818" y="12898"/>
                      <a:pt x="89958" y="0"/>
                      <a:pt x="122428" y="0"/>
                    </a:cubicBezTo>
                    <a:lnTo>
                      <a:pt x="1407922" y="0"/>
                    </a:lnTo>
                    <a:cubicBezTo>
                      <a:pt x="1440392" y="0"/>
                      <a:pt x="1471532" y="12898"/>
                      <a:pt x="1494492" y="35858"/>
                    </a:cubicBezTo>
                    <a:cubicBezTo>
                      <a:pt x="1517452" y="58818"/>
                      <a:pt x="1530350" y="89958"/>
                      <a:pt x="1530350" y="122428"/>
                    </a:cubicBezTo>
                    <a:lnTo>
                      <a:pt x="1530350" y="260350"/>
                    </a:lnTo>
                    <a:close/>
                  </a:path>
                </a:pathLst>
              </a:custGeom>
              <a:solidFill>
                <a:srgbClr val="41B8D5"/>
              </a:solidFill>
            </p:spPr>
          </p:sp>
        </p:grpSp>
      </p:grpSp>
      <p:grpSp>
        <p:nvGrpSpPr>
          <p:cNvPr id="26" name="Group 26"/>
          <p:cNvGrpSpPr/>
          <p:nvPr/>
        </p:nvGrpSpPr>
        <p:grpSpPr>
          <a:xfrm>
            <a:off x="1524917" y="9649014"/>
            <a:ext cx="427939" cy="427939"/>
            <a:chOff x="0" y="0"/>
            <a:chExt cx="1913890" cy="1913890"/>
          </a:xfrm>
        </p:grpSpPr>
        <p:sp>
          <p:nvSpPr>
            <p:cNvPr id="27" name="Freeform 2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B7997D"/>
            </a:solidFill>
          </p:spPr>
        </p:sp>
      </p:grpSp>
      <p:grpSp>
        <p:nvGrpSpPr>
          <p:cNvPr id="28" name="Group 28"/>
          <p:cNvGrpSpPr/>
          <p:nvPr/>
        </p:nvGrpSpPr>
        <p:grpSpPr>
          <a:xfrm>
            <a:off x="3856644" y="9649014"/>
            <a:ext cx="427939" cy="427939"/>
            <a:chOff x="0" y="0"/>
            <a:chExt cx="1913890" cy="1913890"/>
          </a:xfrm>
        </p:grpSpPr>
        <p:sp>
          <p:nvSpPr>
            <p:cNvPr id="29" name="Freeform 2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40B7EA"/>
            </a:solidFill>
          </p:spPr>
        </p:sp>
      </p:grpSp>
      <p:pic>
        <p:nvPicPr>
          <p:cNvPr id="30"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796277" y="3550390"/>
            <a:ext cx="8463023" cy="5928205"/>
          </a:xfrm>
          <a:prstGeom prst="rect">
            <a:avLst/>
          </a:prstGeom>
        </p:spPr>
      </p:pic>
      <p:sp>
        <p:nvSpPr>
          <p:cNvPr id="31" name="TextBox 31"/>
          <p:cNvSpPr txBox="1"/>
          <p:nvPr/>
        </p:nvSpPr>
        <p:spPr>
          <a:xfrm>
            <a:off x="494715" y="497369"/>
            <a:ext cx="17478694" cy="1946275"/>
          </a:xfrm>
          <a:prstGeom prst="rect">
            <a:avLst/>
          </a:prstGeom>
        </p:spPr>
        <p:txBody>
          <a:bodyPr lIns="0" tIns="0" rIns="0" bIns="0" rtlCol="0" anchor="t">
            <a:spAutoFit/>
          </a:bodyPr>
          <a:lstStyle/>
          <a:p>
            <a:pPr algn="ctr">
              <a:lnSpc>
                <a:spcPts val="3499"/>
              </a:lnSpc>
            </a:pPr>
            <a:r>
              <a:rPr lang="en-US" sz="2499">
                <a:solidFill>
                  <a:srgbClr val="FFFFFF"/>
                </a:solidFill>
                <a:latin typeface="Open Sans"/>
              </a:rPr>
              <a:t> Assuming that appropriate health and safety measures and social distancing procedures</a:t>
            </a:r>
          </a:p>
          <a:p>
            <a:pPr algn="ctr">
              <a:lnSpc>
                <a:spcPts val="3499"/>
              </a:lnSpc>
            </a:pPr>
            <a:r>
              <a:rPr lang="en-US" sz="2499">
                <a:solidFill>
                  <a:srgbClr val="FFFFFF"/>
                </a:solidFill>
                <a:latin typeface="Open Sans"/>
              </a:rPr>
              <a:t>were in place, in light of the Coronavirus (COVID-19) pandemic...</a:t>
            </a:r>
          </a:p>
          <a:p>
            <a:pPr algn="ctr">
              <a:lnSpc>
                <a:spcPts val="1679"/>
              </a:lnSpc>
            </a:pPr>
            <a:endParaRPr lang="en-US" sz="2499">
              <a:solidFill>
                <a:srgbClr val="FFFFFF"/>
              </a:solidFill>
              <a:latin typeface="Open Sans"/>
            </a:endParaRPr>
          </a:p>
          <a:p>
            <a:pPr algn="ctr">
              <a:lnSpc>
                <a:spcPts val="3499"/>
              </a:lnSpc>
            </a:pPr>
            <a:r>
              <a:rPr lang="en-US" sz="1199">
                <a:solidFill>
                  <a:srgbClr val="FFFFFF"/>
                </a:solidFill>
                <a:latin typeface="Open Sans Bold"/>
              </a:rPr>
              <a:t>Q1.</a:t>
            </a:r>
            <a:r>
              <a:rPr lang="en-US" sz="1199">
                <a:solidFill>
                  <a:srgbClr val="FFFFFF"/>
                </a:solidFill>
                <a:latin typeface="Open Sans"/>
              </a:rPr>
              <a:t> </a:t>
            </a:r>
            <a:r>
              <a:rPr lang="en-US" sz="2499">
                <a:solidFill>
                  <a:srgbClr val="FFFFFF"/>
                </a:solidFill>
                <a:latin typeface="Open Sans Bold"/>
              </a:rPr>
              <a:t>Overall, to what extent, if at all, would you feel comfortable travelling around the UK for</a:t>
            </a:r>
          </a:p>
          <a:p>
            <a:pPr algn="ctr">
              <a:lnSpc>
                <a:spcPts val="3499"/>
              </a:lnSpc>
            </a:pPr>
            <a:r>
              <a:rPr lang="en-US" sz="2499">
                <a:solidFill>
                  <a:srgbClr val="FFFFFF"/>
                </a:solidFill>
                <a:latin typeface="Open Sans Bold"/>
              </a:rPr>
              <a:t>leisure purposes this year (i.e., in 2021), once travel rules are lifted?</a:t>
            </a:r>
          </a:p>
        </p:txBody>
      </p:sp>
      <p:sp>
        <p:nvSpPr>
          <p:cNvPr id="32" name="TextBox 32"/>
          <p:cNvSpPr txBox="1"/>
          <p:nvPr/>
        </p:nvSpPr>
        <p:spPr>
          <a:xfrm>
            <a:off x="2055471" y="9645814"/>
            <a:ext cx="1015901" cy="396240"/>
          </a:xfrm>
          <a:prstGeom prst="rect">
            <a:avLst/>
          </a:prstGeom>
        </p:spPr>
        <p:txBody>
          <a:bodyPr lIns="0" tIns="0" rIns="0" bIns="0" rtlCol="0" anchor="t">
            <a:spAutoFit/>
          </a:bodyPr>
          <a:lstStyle/>
          <a:p>
            <a:pPr algn="ctr">
              <a:lnSpc>
                <a:spcPts val="3359"/>
              </a:lnSpc>
            </a:pPr>
            <a:r>
              <a:rPr lang="en-US" sz="2399">
                <a:solidFill>
                  <a:srgbClr val="000000"/>
                </a:solidFill>
                <a:latin typeface="Open Sans Light"/>
              </a:rPr>
              <a:t>Control</a:t>
            </a:r>
          </a:p>
        </p:txBody>
      </p:sp>
      <p:sp>
        <p:nvSpPr>
          <p:cNvPr id="33" name="TextBox 33"/>
          <p:cNvSpPr txBox="1"/>
          <p:nvPr/>
        </p:nvSpPr>
        <p:spPr>
          <a:xfrm>
            <a:off x="4367342" y="9645814"/>
            <a:ext cx="1170682" cy="396240"/>
          </a:xfrm>
          <a:prstGeom prst="rect">
            <a:avLst/>
          </a:prstGeom>
        </p:spPr>
        <p:txBody>
          <a:bodyPr lIns="0" tIns="0" rIns="0" bIns="0" rtlCol="0" anchor="t">
            <a:spAutoFit/>
          </a:bodyPr>
          <a:lstStyle/>
          <a:p>
            <a:pPr algn="ctr">
              <a:lnSpc>
                <a:spcPts val="3359"/>
              </a:lnSpc>
            </a:pPr>
            <a:r>
              <a:rPr lang="en-US" sz="2399">
                <a:solidFill>
                  <a:srgbClr val="000000"/>
                </a:solidFill>
                <a:latin typeface="Open Sans Light"/>
              </a:rPr>
              <a:t>Exposed</a:t>
            </a:r>
          </a:p>
        </p:txBody>
      </p:sp>
      <p:sp>
        <p:nvSpPr>
          <p:cNvPr id="34" name="TextBox 34"/>
          <p:cNvSpPr txBox="1"/>
          <p:nvPr/>
        </p:nvSpPr>
        <p:spPr>
          <a:xfrm>
            <a:off x="1444906" y="3774015"/>
            <a:ext cx="717497" cy="356235"/>
          </a:xfrm>
          <a:prstGeom prst="rect">
            <a:avLst/>
          </a:prstGeom>
        </p:spPr>
        <p:txBody>
          <a:bodyPr lIns="0" tIns="0" rIns="0" bIns="0" rtlCol="0" anchor="t">
            <a:spAutoFit/>
          </a:bodyPr>
          <a:lstStyle/>
          <a:p>
            <a:pPr algn="ctr">
              <a:lnSpc>
                <a:spcPts val="2939"/>
              </a:lnSpc>
            </a:pPr>
            <a:r>
              <a:rPr lang="en-US" sz="2099">
                <a:solidFill>
                  <a:srgbClr val="000000"/>
                </a:solidFill>
                <a:latin typeface="Open Sans Light Bold"/>
              </a:rPr>
              <a:t>71%</a:t>
            </a:r>
          </a:p>
        </p:txBody>
      </p:sp>
      <p:sp>
        <p:nvSpPr>
          <p:cNvPr id="35" name="TextBox 35"/>
          <p:cNvSpPr txBox="1"/>
          <p:nvPr/>
        </p:nvSpPr>
        <p:spPr>
          <a:xfrm>
            <a:off x="2353875" y="3184913"/>
            <a:ext cx="717497" cy="356235"/>
          </a:xfrm>
          <a:prstGeom prst="rect">
            <a:avLst/>
          </a:prstGeom>
        </p:spPr>
        <p:txBody>
          <a:bodyPr lIns="0" tIns="0" rIns="0" bIns="0" rtlCol="0" anchor="t">
            <a:spAutoFit/>
          </a:bodyPr>
          <a:lstStyle/>
          <a:p>
            <a:pPr algn="ctr">
              <a:lnSpc>
                <a:spcPts val="2939"/>
              </a:lnSpc>
            </a:pPr>
            <a:r>
              <a:rPr lang="en-US" sz="2099">
                <a:solidFill>
                  <a:srgbClr val="000000"/>
                </a:solidFill>
                <a:latin typeface="Open Sans Light Bold"/>
              </a:rPr>
              <a:t>80%</a:t>
            </a:r>
          </a:p>
        </p:txBody>
      </p:sp>
      <p:sp>
        <p:nvSpPr>
          <p:cNvPr id="36" name="TextBox 36"/>
          <p:cNvSpPr txBox="1"/>
          <p:nvPr/>
        </p:nvSpPr>
        <p:spPr>
          <a:xfrm>
            <a:off x="3353116" y="6917137"/>
            <a:ext cx="717497" cy="356235"/>
          </a:xfrm>
          <a:prstGeom prst="rect">
            <a:avLst/>
          </a:prstGeom>
        </p:spPr>
        <p:txBody>
          <a:bodyPr lIns="0" tIns="0" rIns="0" bIns="0" rtlCol="0" anchor="t">
            <a:spAutoFit/>
          </a:bodyPr>
          <a:lstStyle/>
          <a:p>
            <a:pPr algn="ctr">
              <a:lnSpc>
                <a:spcPts val="2939"/>
              </a:lnSpc>
            </a:pPr>
            <a:r>
              <a:rPr lang="en-US" sz="2099">
                <a:solidFill>
                  <a:srgbClr val="000000"/>
                </a:solidFill>
                <a:latin typeface="Open Sans Light Bold"/>
              </a:rPr>
              <a:t>26%</a:t>
            </a:r>
          </a:p>
        </p:txBody>
      </p:sp>
      <p:sp>
        <p:nvSpPr>
          <p:cNvPr id="37" name="TextBox 37"/>
          <p:cNvSpPr txBox="1"/>
          <p:nvPr/>
        </p:nvSpPr>
        <p:spPr>
          <a:xfrm>
            <a:off x="4235186" y="7466828"/>
            <a:ext cx="717497" cy="356235"/>
          </a:xfrm>
          <a:prstGeom prst="rect">
            <a:avLst/>
          </a:prstGeom>
        </p:spPr>
        <p:txBody>
          <a:bodyPr lIns="0" tIns="0" rIns="0" bIns="0" rtlCol="0" anchor="t">
            <a:spAutoFit/>
          </a:bodyPr>
          <a:lstStyle/>
          <a:p>
            <a:pPr algn="ctr">
              <a:lnSpc>
                <a:spcPts val="2939"/>
              </a:lnSpc>
            </a:pPr>
            <a:r>
              <a:rPr lang="en-US" sz="2099">
                <a:solidFill>
                  <a:srgbClr val="000000"/>
                </a:solidFill>
                <a:latin typeface="Open Sans Light Bold"/>
              </a:rPr>
              <a:t>18%</a:t>
            </a:r>
          </a:p>
        </p:txBody>
      </p:sp>
      <p:sp>
        <p:nvSpPr>
          <p:cNvPr id="38" name="TextBox 38"/>
          <p:cNvSpPr txBox="1"/>
          <p:nvPr/>
        </p:nvSpPr>
        <p:spPr>
          <a:xfrm>
            <a:off x="8972848" y="9610914"/>
            <a:ext cx="8286452" cy="356235"/>
          </a:xfrm>
          <a:prstGeom prst="rect">
            <a:avLst/>
          </a:prstGeom>
        </p:spPr>
        <p:txBody>
          <a:bodyPr lIns="0" tIns="0" rIns="0" bIns="0" rtlCol="0" anchor="t">
            <a:spAutoFit/>
          </a:bodyPr>
          <a:lstStyle/>
          <a:p>
            <a:pPr algn="ctr">
              <a:lnSpc>
                <a:spcPts val="2939"/>
              </a:lnSpc>
            </a:pPr>
            <a:r>
              <a:rPr lang="en-US" sz="2099">
                <a:solidFill>
                  <a:srgbClr val="000000"/>
                </a:solidFill>
                <a:latin typeface="Open Sans Light"/>
              </a:rPr>
              <a:t>Who are most likely to be comfortable travelling for leisure purposes?</a:t>
            </a:r>
          </a:p>
        </p:txBody>
      </p:sp>
      <p:grpSp>
        <p:nvGrpSpPr>
          <p:cNvPr id="39" name="Group 39"/>
          <p:cNvGrpSpPr/>
          <p:nvPr/>
        </p:nvGrpSpPr>
        <p:grpSpPr>
          <a:xfrm>
            <a:off x="13902836" y="3971183"/>
            <a:ext cx="535399" cy="329699"/>
            <a:chOff x="0" y="0"/>
            <a:chExt cx="3107971" cy="1913890"/>
          </a:xfrm>
        </p:grpSpPr>
        <p:sp>
          <p:nvSpPr>
            <p:cNvPr id="40" name="Freeform 40"/>
            <p:cNvSpPr/>
            <p:nvPr/>
          </p:nvSpPr>
          <p:spPr>
            <a:xfrm>
              <a:off x="0" y="0"/>
              <a:ext cx="3107971" cy="1913890"/>
            </a:xfrm>
            <a:custGeom>
              <a:avLst/>
              <a:gdLst/>
              <a:ahLst/>
              <a:cxnLst/>
              <a:rect l="l" t="t" r="r" b="b"/>
              <a:pathLst>
                <a:path w="3107971" h="1913890">
                  <a:moveTo>
                    <a:pt x="0" y="0"/>
                  </a:moveTo>
                  <a:lnTo>
                    <a:pt x="3107971" y="0"/>
                  </a:lnTo>
                  <a:lnTo>
                    <a:pt x="3107971" y="1913890"/>
                  </a:lnTo>
                  <a:lnTo>
                    <a:pt x="0" y="1913890"/>
                  </a:lnTo>
                  <a:close/>
                </a:path>
              </a:pathLst>
            </a:custGeom>
            <a:solidFill>
              <a:srgbClr val="FFFFFF"/>
            </a:solidFill>
          </p:spPr>
        </p:sp>
      </p:grpSp>
      <p:sp>
        <p:nvSpPr>
          <p:cNvPr id="41" name="TextBox 41"/>
          <p:cNvSpPr txBox="1"/>
          <p:nvPr/>
        </p:nvSpPr>
        <p:spPr>
          <a:xfrm>
            <a:off x="13902836" y="3944416"/>
            <a:ext cx="698257" cy="356465"/>
          </a:xfrm>
          <a:prstGeom prst="rect">
            <a:avLst/>
          </a:prstGeom>
        </p:spPr>
        <p:txBody>
          <a:bodyPr lIns="0" tIns="0" rIns="0" bIns="0" rtlCol="0" anchor="t">
            <a:spAutoFit/>
          </a:bodyPr>
          <a:lstStyle/>
          <a:p>
            <a:pPr algn="ctr">
              <a:lnSpc>
                <a:spcPts val="2955"/>
              </a:lnSpc>
            </a:pPr>
            <a:r>
              <a:rPr lang="en-US" sz="2111">
                <a:solidFill>
                  <a:srgbClr val="555C67"/>
                </a:solidFill>
                <a:latin typeface="Open Sans Light Bold"/>
              </a:rPr>
              <a:t>25-44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4249" y="299544"/>
            <a:ext cx="17939502" cy="2613427"/>
            <a:chOff x="0" y="0"/>
            <a:chExt cx="4533222" cy="660400"/>
          </a:xfrm>
        </p:grpSpPr>
        <p:sp>
          <p:nvSpPr>
            <p:cNvPr id="3" name="Freeform 3"/>
            <p:cNvSpPr/>
            <p:nvPr/>
          </p:nvSpPr>
          <p:spPr>
            <a:xfrm>
              <a:off x="0" y="0"/>
              <a:ext cx="4533223" cy="660400"/>
            </a:xfrm>
            <a:custGeom>
              <a:avLst/>
              <a:gdLst/>
              <a:ahLst/>
              <a:cxnLst/>
              <a:rect l="l" t="t" r="r" b="b"/>
              <a:pathLst>
                <a:path w="4533223" h="660400">
                  <a:moveTo>
                    <a:pt x="4408762" y="660400"/>
                  </a:moveTo>
                  <a:lnTo>
                    <a:pt x="124460" y="660400"/>
                  </a:lnTo>
                  <a:cubicBezTo>
                    <a:pt x="55880" y="660400"/>
                    <a:pt x="0" y="604520"/>
                    <a:pt x="0" y="535940"/>
                  </a:cubicBezTo>
                  <a:lnTo>
                    <a:pt x="0" y="124460"/>
                  </a:lnTo>
                  <a:cubicBezTo>
                    <a:pt x="0" y="55880"/>
                    <a:pt x="55880" y="0"/>
                    <a:pt x="124460" y="0"/>
                  </a:cubicBezTo>
                  <a:lnTo>
                    <a:pt x="4408762" y="0"/>
                  </a:lnTo>
                  <a:cubicBezTo>
                    <a:pt x="4477343" y="0"/>
                    <a:pt x="4533223" y="55880"/>
                    <a:pt x="4533223" y="124460"/>
                  </a:cubicBezTo>
                  <a:lnTo>
                    <a:pt x="4533223" y="535940"/>
                  </a:lnTo>
                  <a:cubicBezTo>
                    <a:pt x="4533223" y="604520"/>
                    <a:pt x="4477343" y="660400"/>
                    <a:pt x="4408762" y="660400"/>
                  </a:cubicBezTo>
                  <a:close/>
                </a:path>
              </a:pathLst>
            </a:custGeom>
            <a:solidFill>
              <a:srgbClr val="CB6CE6"/>
            </a:solidFill>
          </p:spPr>
        </p:sp>
      </p:grpSp>
      <p:grpSp>
        <p:nvGrpSpPr>
          <p:cNvPr id="4" name="Group 4"/>
          <p:cNvGrpSpPr/>
          <p:nvPr/>
        </p:nvGrpSpPr>
        <p:grpSpPr>
          <a:xfrm>
            <a:off x="11216430" y="3211334"/>
            <a:ext cx="6567675" cy="5546384"/>
            <a:chOff x="0" y="0"/>
            <a:chExt cx="8756900" cy="7395179"/>
          </a:xfrm>
        </p:grpSpPr>
        <p:sp>
          <p:nvSpPr>
            <p:cNvPr id="5" name="TextBox 5"/>
            <p:cNvSpPr txBox="1"/>
            <p:nvPr/>
          </p:nvSpPr>
          <p:spPr>
            <a:xfrm rot="-2700000">
              <a:off x="124187" y="6113044"/>
              <a:ext cx="1188648" cy="283033"/>
            </a:xfrm>
            <a:prstGeom prst="rect">
              <a:avLst/>
            </a:prstGeom>
          </p:spPr>
          <p:txBody>
            <a:bodyPr lIns="0" tIns="0" rIns="0" bIns="0" rtlCol="0" anchor="t">
              <a:spAutoFit/>
            </a:bodyPr>
            <a:lstStyle/>
            <a:p>
              <a:pPr algn="ctr">
                <a:lnSpc>
                  <a:spcPts val="1790"/>
                </a:lnSpc>
              </a:pPr>
              <a:r>
                <a:rPr lang="en-US" sz="1278">
                  <a:solidFill>
                    <a:srgbClr val="000000"/>
                  </a:solidFill>
                  <a:latin typeface="Open Sans Light"/>
                </a:rPr>
                <a:t>Beaten path</a:t>
              </a:r>
            </a:p>
          </p:txBody>
        </p:sp>
        <p:sp>
          <p:nvSpPr>
            <p:cNvPr id="6" name="TextBox 6"/>
            <p:cNvSpPr txBox="1"/>
            <p:nvPr/>
          </p:nvSpPr>
          <p:spPr>
            <a:xfrm rot="-2700000">
              <a:off x="1494885" y="5972849"/>
              <a:ext cx="792115" cy="283033"/>
            </a:xfrm>
            <a:prstGeom prst="rect">
              <a:avLst/>
            </a:prstGeom>
          </p:spPr>
          <p:txBody>
            <a:bodyPr lIns="0" tIns="0" rIns="0" bIns="0" rtlCol="0" anchor="t">
              <a:spAutoFit/>
            </a:bodyPr>
            <a:lstStyle/>
            <a:p>
              <a:pPr algn="ctr">
                <a:lnSpc>
                  <a:spcPts val="1790"/>
                </a:lnSpc>
              </a:pPr>
              <a:r>
                <a:rPr lang="en-US" sz="1278">
                  <a:solidFill>
                    <a:srgbClr val="000000"/>
                  </a:solidFill>
                  <a:latin typeface="Open Sans Light"/>
                </a:rPr>
                <a:t>Creative</a:t>
              </a:r>
            </a:p>
          </p:txBody>
        </p:sp>
        <p:sp>
          <p:nvSpPr>
            <p:cNvPr id="7" name="TextBox 7"/>
            <p:cNvSpPr txBox="1"/>
            <p:nvPr/>
          </p:nvSpPr>
          <p:spPr>
            <a:xfrm rot="-2700000">
              <a:off x="1874115" y="6243333"/>
              <a:ext cx="1557159" cy="283033"/>
            </a:xfrm>
            <a:prstGeom prst="rect">
              <a:avLst/>
            </a:prstGeom>
          </p:spPr>
          <p:txBody>
            <a:bodyPr lIns="0" tIns="0" rIns="0" bIns="0" rtlCol="0" anchor="t">
              <a:spAutoFit/>
            </a:bodyPr>
            <a:lstStyle/>
            <a:p>
              <a:pPr algn="ctr">
                <a:lnSpc>
                  <a:spcPts val="1790"/>
                </a:lnSpc>
              </a:pPr>
              <a:r>
                <a:rPr lang="en-US" sz="1278">
                  <a:solidFill>
                    <a:srgbClr val="000000"/>
                  </a:solidFill>
                  <a:latin typeface="Open Sans Light"/>
                </a:rPr>
                <a:t>Escape ordinary</a:t>
              </a:r>
            </a:p>
          </p:txBody>
        </p:sp>
        <p:sp>
          <p:nvSpPr>
            <p:cNvPr id="8" name="TextBox 8"/>
            <p:cNvSpPr txBox="1"/>
            <p:nvPr/>
          </p:nvSpPr>
          <p:spPr>
            <a:xfrm rot="-2700000">
              <a:off x="3816047" y="5866524"/>
              <a:ext cx="491384" cy="283033"/>
            </a:xfrm>
            <a:prstGeom prst="rect">
              <a:avLst/>
            </a:prstGeom>
          </p:spPr>
          <p:txBody>
            <a:bodyPr lIns="0" tIns="0" rIns="0" bIns="0" rtlCol="0" anchor="t">
              <a:spAutoFit/>
            </a:bodyPr>
            <a:lstStyle/>
            <a:p>
              <a:pPr algn="ctr">
                <a:lnSpc>
                  <a:spcPts val="1790"/>
                </a:lnSpc>
              </a:pPr>
              <a:r>
                <a:rPr lang="en-US" sz="1278">
                  <a:solidFill>
                    <a:srgbClr val="000000"/>
                  </a:solidFill>
                  <a:latin typeface="Open Sans Light"/>
                </a:rPr>
                <a:t>Food</a:t>
              </a:r>
            </a:p>
          </p:txBody>
        </p:sp>
        <p:sp>
          <p:nvSpPr>
            <p:cNvPr id="9" name="TextBox 9"/>
            <p:cNvSpPr txBox="1"/>
            <p:nvPr/>
          </p:nvSpPr>
          <p:spPr>
            <a:xfrm rot="-2700000">
              <a:off x="4679864" y="5936286"/>
              <a:ext cx="688699" cy="283033"/>
            </a:xfrm>
            <a:prstGeom prst="rect">
              <a:avLst/>
            </a:prstGeom>
          </p:spPr>
          <p:txBody>
            <a:bodyPr lIns="0" tIns="0" rIns="0" bIns="0" rtlCol="0" anchor="t">
              <a:spAutoFit/>
            </a:bodyPr>
            <a:lstStyle/>
            <a:p>
              <a:pPr algn="ctr">
                <a:lnSpc>
                  <a:spcPts val="1790"/>
                </a:lnSpc>
              </a:pPr>
              <a:r>
                <a:rPr lang="en-US" sz="1278">
                  <a:solidFill>
                    <a:srgbClr val="000000"/>
                  </a:solidFill>
                  <a:latin typeface="Open Sans Light"/>
                </a:rPr>
                <a:t>History</a:t>
              </a:r>
            </a:p>
          </p:txBody>
        </p:sp>
        <p:sp>
          <p:nvSpPr>
            <p:cNvPr id="10" name="TextBox 10"/>
            <p:cNvSpPr txBox="1"/>
            <p:nvPr/>
          </p:nvSpPr>
          <p:spPr>
            <a:xfrm rot="-2700000">
              <a:off x="4536598" y="6423195"/>
              <a:ext cx="2065885" cy="283033"/>
            </a:xfrm>
            <a:prstGeom prst="rect">
              <a:avLst/>
            </a:prstGeom>
          </p:spPr>
          <p:txBody>
            <a:bodyPr lIns="0" tIns="0" rIns="0" bIns="0" rtlCol="0" anchor="t">
              <a:spAutoFit/>
            </a:bodyPr>
            <a:lstStyle/>
            <a:p>
              <a:pPr algn="ctr">
                <a:lnSpc>
                  <a:spcPts val="1790"/>
                </a:lnSpc>
              </a:pPr>
              <a:r>
                <a:rPr lang="en-US" sz="1278">
                  <a:solidFill>
                    <a:srgbClr val="000000"/>
                  </a:solidFill>
                  <a:latin typeface="Open Sans Light"/>
                </a:rPr>
                <a:t>Outdoor experiences</a:t>
              </a:r>
            </a:p>
          </p:txBody>
        </p:sp>
        <p:sp>
          <p:nvSpPr>
            <p:cNvPr id="11" name="TextBox 11"/>
            <p:cNvSpPr txBox="1"/>
            <p:nvPr/>
          </p:nvSpPr>
          <p:spPr>
            <a:xfrm rot="-2700000">
              <a:off x="5688514" y="6373621"/>
              <a:ext cx="1925671" cy="283033"/>
            </a:xfrm>
            <a:prstGeom prst="rect">
              <a:avLst/>
            </a:prstGeom>
          </p:spPr>
          <p:txBody>
            <a:bodyPr lIns="0" tIns="0" rIns="0" bIns="0" rtlCol="0" anchor="t">
              <a:spAutoFit/>
            </a:bodyPr>
            <a:lstStyle/>
            <a:p>
              <a:pPr algn="ctr">
                <a:lnSpc>
                  <a:spcPts val="1790"/>
                </a:lnSpc>
              </a:pPr>
              <a:r>
                <a:rPr lang="en-US" sz="1278">
                  <a:solidFill>
                    <a:srgbClr val="000000"/>
                  </a:solidFill>
                  <a:latin typeface="Open Sans Light"/>
                </a:rPr>
                <a:t>Shared experiences</a:t>
              </a:r>
            </a:p>
          </p:txBody>
        </p:sp>
        <p:sp>
          <p:nvSpPr>
            <p:cNvPr id="12" name="TextBox 12"/>
            <p:cNvSpPr txBox="1"/>
            <p:nvPr/>
          </p:nvSpPr>
          <p:spPr>
            <a:xfrm rot="-2700000">
              <a:off x="7555533" y="6027843"/>
              <a:ext cx="947661" cy="283033"/>
            </a:xfrm>
            <a:prstGeom prst="rect">
              <a:avLst/>
            </a:prstGeom>
          </p:spPr>
          <p:txBody>
            <a:bodyPr lIns="0" tIns="0" rIns="0" bIns="0" rtlCol="0" anchor="t">
              <a:spAutoFit/>
            </a:bodyPr>
            <a:lstStyle/>
            <a:p>
              <a:pPr algn="ctr">
                <a:lnSpc>
                  <a:spcPts val="1790"/>
                </a:lnSpc>
              </a:pPr>
              <a:r>
                <a:rPr lang="en-US" sz="1278">
                  <a:solidFill>
                    <a:srgbClr val="000000"/>
                  </a:solidFill>
                  <a:latin typeface="Open Sans Light"/>
                </a:rPr>
                <a:t>Wellbeing</a:t>
              </a:r>
            </a:p>
          </p:txBody>
        </p:sp>
        <p:grpSp>
          <p:nvGrpSpPr>
            <p:cNvPr id="13" name="Group 13"/>
            <p:cNvGrpSpPr>
              <a:grpSpLocks noChangeAspect="1"/>
            </p:cNvGrpSpPr>
            <p:nvPr/>
          </p:nvGrpSpPr>
          <p:grpSpPr>
            <a:xfrm>
              <a:off x="586552" y="127229"/>
              <a:ext cx="8170348" cy="5481675"/>
              <a:chOff x="0" y="0"/>
              <a:chExt cx="15332608" cy="10287000"/>
            </a:xfrm>
          </p:grpSpPr>
          <p:sp>
            <p:nvSpPr>
              <p:cNvPr id="14" name="Freeform 14"/>
              <p:cNvSpPr/>
              <p:nvPr/>
            </p:nvSpPr>
            <p:spPr>
              <a:xfrm>
                <a:off x="0" y="-6350"/>
                <a:ext cx="15332608" cy="12700"/>
              </a:xfrm>
              <a:custGeom>
                <a:avLst/>
                <a:gdLst/>
                <a:ahLst/>
                <a:cxnLst/>
                <a:rect l="l" t="t" r="r" b="b"/>
                <a:pathLst>
                  <a:path w="15332608" h="12700">
                    <a:moveTo>
                      <a:pt x="0" y="0"/>
                    </a:moveTo>
                    <a:lnTo>
                      <a:pt x="15332608" y="0"/>
                    </a:lnTo>
                    <a:lnTo>
                      <a:pt x="15332608" y="12700"/>
                    </a:lnTo>
                    <a:lnTo>
                      <a:pt x="0" y="12700"/>
                    </a:lnTo>
                    <a:close/>
                  </a:path>
                </a:pathLst>
              </a:custGeom>
              <a:solidFill>
                <a:srgbClr val="000000"/>
              </a:solidFill>
            </p:spPr>
          </p:sp>
          <p:sp>
            <p:nvSpPr>
              <p:cNvPr id="15" name="Freeform 15"/>
              <p:cNvSpPr/>
              <p:nvPr/>
            </p:nvSpPr>
            <p:spPr>
              <a:xfrm>
                <a:off x="0" y="2565400"/>
                <a:ext cx="15332608" cy="12700"/>
              </a:xfrm>
              <a:custGeom>
                <a:avLst/>
                <a:gdLst/>
                <a:ahLst/>
                <a:cxnLst/>
                <a:rect l="l" t="t" r="r" b="b"/>
                <a:pathLst>
                  <a:path w="15332608" h="12700">
                    <a:moveTo>
                      <a:pt x="0" y="0"/>
                    </a:moveTo>
                    <a:lnTo>
                      <a:pt x="15332608" y="0"/>
                    </a:lnTo>
                    <a:lnTo>
                      <a:pt x="15332608" y="12700"/>
                    </a:lnTo>
                    <a:lnTo>
                      <a:pt x="0" y="12700"/>
                    </a:lnTo>
                    <a:close/>
                  </a:path>
                </a:pathLst>
              </a:custGeom>
              <a:solidFill>
                <a:srgbClr val="000000"/>
              </a:solidFill>
            </p:spPr>
          </p:sp>
          <p:sp>
            <p:nvSpPr>
              <p:cNvPr id="16" name="Freeform 16"/>
              <p:cNvSpPr/>
              <p:nvPr/>
            </p:nvSpPr>
            <p:spPr>
              <a:xfrm>
                <a:off x="0" y="5137150"/>
                <a:ext cx="15332608" cy="12700"/>
              </a:xfrm>
              <a:custGeom>
                <a:avLst/>
                <a:gdLst/>
                <a:ahLst/>
                <a:cxnLst/>
                <a:rect l="l" t="t" r="r" b="b"/>
                <a:pathLst>
                  <a:path w="15332608" h="12700">
                    <a:moveTo>
                      <a:pt x="0" y="0"/>
                    </a:moveTo>
                    <a:lnTo>
                      <a:pt x="15332608" y="0"/>
                    </a:lnTo>
                    <a:lnTo>
                      <a:pt x="15332608" y="12700"/>
                    </a:lnTo>
                    <a:lnTo>
                      <a:pt x="0" y="12700"/>
                    </a:lnTo>
                    <a:close/>
                  </a:path>
                </a:pathLst>
              </a:custGeom>
              <a:solidFill>
                <a:srgbClr val="000000"/>
              </a:solidFill>
            </p:spPr>
          </p:sp>
          <p:sp>
            <p:nvSpPr>
              <p:cNvPr id="17" name="Freeform 17"/>
              <p:cNvSpPr/>
              <p:nvPr/>
            </p:nvSpPr>
            <p:spPr>
              <a:xfrm>
                <a:off x="0" y="7708900"/>
                <a:ext cx="15332608" cy="12700"/>
              </a:xfrm>
              <a:custGeom>
                <a:avLst/>
                <a:gdLst/>
                <a:ahLst/>
                <a:cxnLst/>
                <a:rect l="l" t="t" r="r" b="b"/>
                <a:pathLst>
                  <a:path w="15332608" h="12700">
                    <a:moveTo>
                      <a:pt x="0" y="0"/>
                    </a:moveTo>
                    <a:lnTo>
                      <a:pt x="15332608" y="0"/>
                    </a:lnTo>
                    <a:lnTo>
                      <a:pt x="15332608" y="12700"/>
                    </a:lnTo>
                    <a:lnTo>
                      <a:pt x="0" y="12700"/>
                    </a:lnTo>
                    <a:close/>
                  </a:path>
                </a:pathLst>
              </a:custGeom>
              <a:solidFill>
                <a:srgbClr val="000000"/>
              </a:solidFill>
            </p:spPr>
          </p:sp>
          <p:sp>
            <p:nvSpPr>
              <p:cNvPr id="18" name="Freeform 18"/>
              <p:cNvSpPr/>
              <p:nvPr/>
            </p:nvSpPr>
            <p:spPr>
              <a:xfrm>
                <a:off x="0" y="10280650"/>
                <a:ext cx="15332608" cy="12700"/>
              </a:xfrm>
              <a:custGeom>
                <a:avLst/>
                <a:gdLst/>
                <a:ahLst/>
                <a:cxnLst/>
                <a:rect l="l" t="t" r="r" b="b"/>
                <a:pathLst>
                  <a:path w="15332608" h="12700">
                    <a:moveTo>
                      <a:pt x="0" y="0"/>
                    </a:moveTo>
                    <a:lnTo>
                      <a:pt x="15332608" y="0"/>
                    </a:lnTo>
                    <a:lnTo>
                      <a:pt x="15332608" y="12700"/>
                    </a:lnTo>
                    <a:lnTo>
                      <a:pt x="0" y="12700"/>
                    </a:lnTo>
                    <a:close/>
                  </a:path>
                </a:pathLst>
              </a:custGeom>
              <a:solidFill>
                <a:srgbClr val="000000"/>
              </a:solidFill>
            </p:spPr>
          </p:sp>
        </p:grpSp>
        <p:sp>
          <p:nvSpPr>
            <p:cNvPr id="19" name="TextBox 19"/>
            <p:cNvSpPr txBox="1"/>
            <p:nvPr/>
          </p:nvSpPr>
          <p:spPr>
            <a:xfrm>
              <a:off x="0" y="-28575"/>
              <a:ext cx="478272" cy="283033"/>
            </a:xfrm>
            <a:prstGeom prst="rect">
              <a:avLst/>
            </a:prstGeom>
          </p:spPr>
          <p:txBody>
            <a:bodyPr lIns="0" tIns="0" rIns="0" bIns="0" rtlCol="0" anchor="t">
              <a:spAutoFit/>
            </a:bodyPr>
            <a:lstStyle/>
            <a:p>
              <a:pPr algn="r">
                <a:lnSpc>
                  <a:spcPts val="1790"/>
                </a:lnSpc>
              </a:pPr>
              <a:r>
                <a:rPr lang="en-US" sz="1278">
                  <a:solidFill>
                    <a:srgbClr val="000000"/>
                  </a:solidFill>
                  <a:latin typeface="Open Sans Light"/>
                </a:rPr>
                <a:t>40% </a:t>
              </a:r>
            </a:p>
          </p:txBody>
        </p:sp>
        <p:sp>
          <p:nvSpPr>
            <p:cNvPr id="20" name="TextBox 20"/>
            <p:cNvSpPr txBox="1"/>
            <p:nvPr/>
          </p:nvSpPr>
          <p:spPr>
            <a:xfrm>
              <a:off x="0" y="1341844"/>
              <a:ext cx="478272" cy="283033"/>
            </a:xfrm>
            <a:prstGeom prst="rect">
              <a:avLst/>
            </a:prstGeom>
          </p:spPr>
          <p:txBody>
            <a:bodyPr lIns="0" tIns="0" rIns="0" bIns="0" rtlCol="0" anchor="t">
              <a:spAutoFit/>
            </a:bodyPr>
            <a:lstStyle/>
            <a:p>
              <a:pPr algn="r">
                <a:lnSpc>
                  <a:spcPts val="1790"/>
                </a:lnSpc>
              </a:pPr>
              <a:r>
                <a:rPr lang="en-US" sz="1278">
                  <a:solidFill>
                    <a:srgbClr val="000000"/>
                  </a:solidFill>
                  <a:latin typeface="Open Sans Light"/>
                </a:rPr>
                <a:t>30% </a:t>
              </a:r>
            </a:p>
          </p:txBody>
        </p:sp>
        <p:sp>
          <p:nvSpPr>
            <p:cNvPr id="21" name="TextBox 21"/>
            <p:cNvSpPr txBox="1"/>
            <p:nvPr/>
          </p:nvSpPr>
          <p:spPr>
            <a:xfrm>
              <a:off x="0" y="2712262"/>
              <a:ext cx="478272" cy="283033"/>
            </a:xfrm>
            <a:prstGeom prst="rect">
              <a:avLst/>
            </a:prstGeom>
          </p:spPr>
          <p:txBody>
            <a:bodyPr lIns="0" tIns="0" rIns="0" bIns="0" rtlCol="0" anchor="t">
              <a:spAutoFit/>
            </a:bodyPr>
            <a:lstStyle/>
            <a:p>
              <a:pPr algn="r">
                <a:lnSpc>
                  <a:spcPts val="1790"/>
                </a:lnSpc>
              </a:pPr>
              <a:r>
                <a:rPr lang="en-US" sz="1278">
                  <a:solidFill>
                    <a:srgbClr val="000000"/>
                  </a:solidFill>
                  <a:latin typeface="Open Sans Light"/>
                </a:rPr>
                <a:t>20% </a:t>
              </a:r>
            </a:p>
          </p:txBody>
        </p:sp>
        <p:sp>
          <p:nvSpPr>
            <p:cNvPr id="22" name="TextBox 22"/>
            <p:cNvSpPr txBox="1"/>
            <p:nvPr/>
          </p:nvSpPr>
          <p:spPr>
            <a:xfrm>
              <a:off x="0" y="4082681"/>
              <a:ext cx="478272" cy="283033"/>
            </a:xfrm>
            <a:prstGeom prst="rect">
              <a:avLst/>
            </a:prstGeom>
          </p:spPr>
          <p:txBody>
            <a:bodyPr lIns="0" tIns="0" rIns="0" bIns="0" rtlCol="0" anchor="t">
              <a:spAutoFit/>
            </a:bodyPr>
            <a:lstStyle/>
            <a:p>
              <a:pPr algn="r">
                <a:lnSpc>
                  <a:spcPts val="1790"/>
                </a:lnSpc>
              </a:pPr>
              <a:r>
                <a:rPr lang="en-US" sz="1278">
                  <a:solidFill>
                    <a:srgbClr val="000000"/>
                  </a:solidFill>
                  <a:latin typeface="Open Sans Light"/>
                </a:rPr>
                <a:t>10% </a:t>
              </a:r>
            </a:p>
          </p:txBody>
        </p:sp>
        <p:sp>
          <p:nvSpPr>
            <p:cNvPr id="23" name="TextBox 23"/>
            <p:cNvSpPr txBox="1"/>
            <p:nvPr/>
          </p:nvSpPr>
          <p:spPr>
            <a:xfrm>
              <a:off x="123613" y="5453100"/>
              <a:ext cx="354659" cy="283033"/>
            </a:xfrm>
            <a:prstGeom prst="rect">
              <a:avLst/>
            </a:prstGeom>
          </p:spPr>
          <p:txBody>
            <a:bodyPr lIns="0" tIns="0" rIns="0" bIns="0" rtlCol="0" anchor="t">
              <a:spAutoFit/>
            </a:bodyPr>
            <a:lstStyle/>
            <a:p>
              <a:pPr algn="r">
                <a:lnSpc>
                  <a:spcPts val="1790"/>
                </a:lnSpc>
              </a:pPr>
              <a:r>
                <a:rPr lang="en-US" sz="1278">
                  <a:solidFill>
                    <a:srgbClr val="000000"/>
                  </a:solidFill>
                  <a:latin typeface="Open Sans Light"/>
                </a:rPr>
                <a:t>0% </a:t>
              </a:r>
            </a:p>
          </p:txBody>
        </p:sp>
        <p:grpSp>
          <p:nvGrpSpPr>
            <p:cNvPr id="24" name="Group 24"/>
            <p:cNvGrpSpPr>
              <a:grpSpLocks noChangeAspect="1"/>
            </p:cNvGrpSpPr>
            <p:nvPr/>
          </p:nvGrpSpPr>
          <p:grpSpPr>
            <a:xfrm>
              <a:off x="586552" y="127229"/>
              <a:ext cx="8170348" cy="5481675"/>
              <a:chOff x="0" y="0"/>
              <a:chExt cx="15332608" cy="10287000"/>
            </a:xfrm>
          </p:grpSpPr>
          <p:sp>
            <p:nvSpPr>
              <p:cNvPr id="25" name="Freeform 25"/>
              <p:cNvSpPr/>
              <p:nvPr/>
            </p:nvSpPr>
            <p:spPr>
              <a:xfrm>
                <a:off x="0" y="1536700"/>
                <a:ext cx="1772833" cy="8750300"/>
              </a:xfrm>
              <a:custGeom>
                <a:avLst/>
                <a:gdLst/>
                <a:ahLst/>
                <a:cxnLst/>
                <a:rect l="l" t="t" r="r" b="b"/>
                <a:pathLst>
                  <a:path w="1772833" h="8750300">
                    <a:moveTo>
                      <a:pt x="0" y="8750300"/>
                    </a:moveTo>
                    <a:lnTo>
                      <a:pt x="0" y="141827"/>
                    </a:lnTo>
                    <a:cubicBezTo>
                      <a:pt x="0" y="63498"/>
                      <a:pt x="63498" y="0"/>
                      <a:pt x="141827" y="0"/>
                    </a:cubicBezTo>
                    <a:lnTo>
                      <a:pt x="1631006" y="0"/>
                    </a:lnTo>
                    <a:cubicBezTo>
                      <a:pt x="1709335" y="0"/>
                      <a:pt x="1772833" y="63498"/>
                      <a:pt x="1772833" y="141827"/>
                    </a:cubicBezTo>
                    <a:lnTo>
                      <a:pt x="1772833" y="8750300"/>
                    </a:lnTo>
                    <a:close/>
                  </a:path>
                </a:pathLst>
              </a:custGeom>
              <a:solidFill>
                <a:srgbClr val="B7997D"/>
              </a:solidFill>
            </p:spPr>
          </p:sp>
          <p:sp>
            <p:nvSpPr>
              <p:cNvPr id="26" name="Freeform 26"/>
              <p:cNvSpPr/>
              <p:nvPr/>
            </p:nvSpPr>
            <p:spPr>
              <a:xfrm>
                <a:off x="1937111" y="2359660"/>
                <a:ext cx="1772833" cy="7927340"/>
              </a:xfrm>
              <a:custGeom>
                <a:avLst/>
                <a:gdLst/>
                <a:ahLst/>
                <a:cxnLst/>
                <a:rect l="l" t="t" r="r" b="b"/>
                <a:pathLst>
                  <a:path w="1772833" h="7927340">
                    <a:moveTo>
                      <a:pt x="0" y="7927340"/>
                    </a:moveTo>
                    <a:lnTo>
                      <a:pt x="0" y="141827"/>
                    </a:lnTo>
                    <a:cubicBezTo>
                      <a:pt x="0" y="63498"/>
                      <a:pt x="63498" y="0"/>
                      <a:pt x="141826" y="0"/>
                    </a:cubicBezTo>
                    <a:lnTo>
                      <a:pt x="1631006" y="0"/>
                    </a:lnTo>
                    <a:cubicBezTo>
                      <a:pt x="1709334" y="0"/>
                      <a:pt x="1772832" y="63498"/>
                      <a:pt x="1772832" y="141827"/>
                    </a:cubicBezTo>
                    <a:lnTo>
                      <a:pt x="1772832" y="7927340"/>
                    </a:lnTo>
                    <a:close/>
                  </a:path>
                </a:pathLst>
              </a:custGeom>
              <a:solidFill>
                <a:srgbClr val="B7997D"/>
              </a:solidFill>
            </p:spPr>
          </p:sp>
          <p:sp>
            <p:nvSpPr>
              <p:cNvPr id="27" name="Freeform 27"/>
              <p:cNvSpPr/>
              <p:nvPr/>
            </p:nvSpPr>
            <p:spPr>
              <a:xfrm>
                <a:off x="3874221" y="2796858"/>
                <a:ext cx="1772833" cy="7490142"/>
              </a:xfrm>
              <a:custGeom>
                <a:avLst/>
                <a:gdLst/>
                <a:ahLst/>
                <a:cxnLst/>
                <a:rect l="l" t="t" r="r" b="b"/>
                <a:pathLst>
                  <a:path w="1772833" h="7490142">
                    <a:moveTo>
                      <a:pt x="0" y="7490142"/>
                    </a:moveTo>
                    <a:lnTo>
                      <a:pt x="0" y="141826"/>
                    </a:lnTo>
                    <a:cubicBezTo>
                      <a:pt x="0" y="63497"/>
                      <a:pt x="63498" y="0"/>
                      <a:pt x="141827" y="0"/>
                    </a:cubicBezTo>
                    <a:lnTo>
                      <a:pt x="1631007" y="0"/>
                    </a:lnTo>
                    <a:cubicBezTo>
                      <a:pt x="1709335" y="0"/>
                      <a:pt x="1772833" y="63497"/>
                      <a:pt x="1772833" y="141826"/>
                    </a:cubicBezTo>
                    <a:lnTo>
                      <a:pt x="1772833" y="7490142"/>
                    </a:lnTo>
                    <a:close/>
                  </a:path>
                </a:pathLst>
              </a:custGeom>
              <a:solidFill>
                <a:srgbClr val="B7997D"/>
              </a:solidFill>
            </p:spPr>
          </p:sp>
          <p:sp>
            <p:nvSpPr>
              <p:cNvPr id="28" name="Freeform 28"/>
              <p:cNvSpPr/>
              <p:nvPr/>
            </p:nvSpPr>
            <p:spPr>
              <a:xfrm>
                <a:off x="5811332" y="2051050"/>
                <a:ext cx="1772833" cy="8235950"/>
              </a:xfrm>
              <a:custGeom>
                <a:avLst/>
                <a:gdLst/>
                <a:ahLst/>
                <a:cxnLst/>
                <a:rect l="l" t="t" r="r" b="b"/>
                <a:pathLst>
                  <a:path w="1772833" h="8235950">
                    <a:moveTo>
                      <a:pt x="0" y="8235950"/>
                    </a:moveTo>
                    <a:lnTo>
                      <a:pt x="0" y="141827"/>
                    </a:lnTo>
                    <a:cubicBezTo>
                      <a:pt x="0" y="63498"/>
                      <a:pt x="63498" y="0"/>
                      <a:pt x="141827" y="0"/>
                    </a:cubicBezTo>
                    <a:lnTo>
                      <a:pt x="1631006" y="0"/>
                    </a:lnTo>
                    <a:cubicBezTo>
                      <a:pt x="1668621" y="0"/>
                      <a:pt x="1704695" y="14942"/>
                      <a:pt x="1731293" y="41540"/>
                    </a:cubicBezTo>
                    <a:cubicBezTo>
                      <a:pt x="1757890" y="68138"/>
                      <a:pt x="1772833" y="104212"/>
                      <a:pt x="1772833" y="141827"/>
                    </a:cubicBezTo>
                    <a:lnTo>
                      <a:pt x="1772833" y="8235950"/>
                    </a:lnTo>
                    <a:close/>
                  </a:path>
                </a:pathLst>
              </a:custGeom>
              <a:solidFill>
                <a:srgbClr val="B7997D"/>
              </a:solidFill>
            </p:spPr>
          </p:sp>
          <p:sp>
            <p:nvSpPr>
              <p:cNvPr id="29" name="Freeform 29"/>
              <p:cNvSpPr/>
              <p:nvPr/>
            </p:nvSpPr>
            <p:spPr>
              <a:xfrm>
                <a:off x="7748443" y="970915"/>
                <a:ext cx="1772833" cy="9316085"/>
              </a:xfrm>
              <a:custGeom>
                <a:avLst/>
                <a:gdLst/>
                <a:ahLst/>
                <a:cxnLst/>
                <a:rect l="l" t="t" r="r" b="b"/>
                <a:pathLst>
                  <a:path w="1772833" h="9316085">
                    <a:moveTo>
                      <a:pt x="0" y="9316085"/>
                    </a:moveTo>
                    <a:lnTo>
                      <a:pt x="0" y="141827"/>
                    </a:lnTo>
                    <a:cubicBezTo>
                      <a:pt x="0" y="104212"/>
                      <a:pt x="14942" y="68138"/>
                      <a:pt x="41540" y="41540"/>
                    </a:cubicBezTo>
                    <a:cubicBezTo>
                      <a:pt x="68137" y="14942"/>
                      <a:pt x="104212" y="0"/>
                      <a:pt x="141827" y="0"/>
                    </a:cubicBezTo>
                    <a:lnTo>
                      <a:pt x="1631006" y="0"/>
                    </a:lnTo>
                    <a:cubicBezTo>
                      <a:pt x="1709335" y="0"/>
                      <a:pt x="1772832" y="63498"/>
                      <a:pt x="1772832" y="141827"/>
                    </a:cubicBezTo>
                    <a:lnTo>
                      <a:pt x="1772832" y="9316085"/>
                    </a:lnTo>
                    <a:close/>
                  </a:path>
                </a:pathLst>
              </a:custGeom>
              <a:solidFill>
                <a:srgbClr val="B7997D"/>
              </a:solidFill>
            </p:spPr>
          </p:sp>
          <p:sp>
            <p:nvSpPr>
              <p:cNvPr id="30" name="Freeform 30"/>
              <p:cNvSpPr/>
              <p:nvPr/>
            </p:nvSpPr>
            <p:spPr>
              <a:xfrm>
                <a:off x="9685554" y="2102485"/>
                <a:ext cx="1772832" cy="8184515"/>
              </a:xfrm>
              <a:custGeom>
                <a:avLst/>
                <a:gdLst/>
                <a:ahLst/>
                <a:cxnLst/>
                <a:rect l="l" t="t" r="r" b="b"/>
                <a:pathLst>
                  <a:path w="1772832" h="8184515">
                    <a:moveTo>
                      <a:pt x="0" y="8184515"/>
                    </a:moveTo>
                    <a:lnTo>
                      <a:pt x="0" y="141827"/>
                    </a:lnTo>
                    <a:cubicBezTo>
                      <a:pt x="0" y="63498"/>
                      <a:pt x="63497" y="0"/>
                      <a:pt x="141826" y="0"/>
                    </a:cubicBezTo>
                    <a:lnTo>
                      <a:pt x="1631006" y="0"/>
                    </a:lnTo>
                    <a:cubicBezTo>
                      <a:pt x="1709334" y="0"/>
                      <a:pt x="1772832" y="63498"/>
                      <a:pt x="1772832" y="141827"/>
                    </a:cubicBezTo>
                    <a:lnTo>
                      <a:pt x="1772832" y="8184515"/>
                    </a:lnTo>
                    <a:close/>
                  </a:path>
                </a:pathLst>
              </a:custGeom>
              <a:solidFill>
                <a:srgbClr val="B7997D"/>
              </a:solidFill>
            </p:spPr>
          </p:sp>
          <p:sp>
            <p:nvSpPr>
              <p:cNvPr id="31" name="Freeform 31"/>
              <p:cNvSpPr/>
              <p:nvPr/>
            </p:nvSpPr>
            <p:spPr>
              <a:xfrm>
                <a:off x="11622664" y="3182620"/>
                <a:ext cx="1772833" cy="7104380"/>
              </a:xfrm>
              <a:custGeom>
                <a:avLst/>
                <a:gdLst/>
                <a:ahLst/>
                <a:cxnLst/>
                <a:rect l="l" t="t" r="r" b="b"/>
                <a:pathLst>
                  <a:path w="1772833" h="7104380">
                    <a:moveTo>
                      <a:pt x="0" y="7104380"/>
                    </a:moveTo>
                    <a:lnTo>
                      <a:pt x="0" y="141827"/>
                    </a:lnTo>
                    <a:cubicBezTo>
                      <a:pt x="0" y="63498"/>
                      <a:pt x="63498" y="0"/>
                      <a:pt x="141826" y="0"/>
                    </a:cubicBezTo>
                    <a:lnTo>
                      <a:pt x="1631006" y="0"/>
                    </a:lnTo>
                    <a:cubicBezTo>
                      <a:pt x="1668621" y="0"/>
                      <a:pt x="1704695" y="14942"/>
                      <a:pt x="1731293" y="41540"/>
                    </a:cubicBezTo>
                    <a:cubicBezTo>
                      <a:pt x="1757891" y="68138"/>
                      <a:pt x="1772833" y="104212"/>
                      <a:pt x="1772833" y="141827"/>
                    </a:cubicBezTo>
                    <a:lnTo>
                      <a:pt x="1772833" y="7104380"/>
                    </a:lnTo>
                    <a:close/>
                  </a:path>
                </a:pathLst>
              </a:custGeom>
              <a:solidFill>
                <a:srgbClr val="B7997D"/>
              </a:solidFill>
            </p:spPr>
          </p:sp>
          <p:sp>
            <p:nvSpPr>
              <p:cNvPr id="32" name="Freeform 32"/>
              <p:cNvSpPr/>
              <p:nvPr/>
            </p:nvSpPr>
            <p:spPr>
              <a:xfrm>
                <a:off x="13559775" y="2051050"/>
                <a:ext cx="1772833" cy="8235950"/>
              </a:xfrm>
              <a:custGeom>
                <a:avLst/>
                <a:gdLst/>
                <a:ahLst/>
                <a:cxnLst/>
                <a:rect l="l" t="t" r="r" b="b"/>
                <a:pathLst>
                  <a:path w="1772833" h="8235950">
                    <a:moveTo>
                      <a:pt x="0" y="8235950"/>
                    </a:moveTo>
                    <a:lnTo>
                      <a:pt x="0" y="141827"/>
                    </a:lnTo>
                    <a:cubicBezTo>
                      <a:pt x="0" y="63498"/>
                      <a:pt x="63497" y="1"/>
                      <a:pt x="141826" y="0"/>
                    </a:cubicBezTo>
                    <a:lnTo>
                      <a:pt x="1631006" y="0"/>
                    </a:lnTo>
                    <a:cubicBezTo>
                      <a:pt x="1668621" y="0"/>
                      <a:pt x="1704695" y="14942"/>
                      <a:pt x="1731293" y="41540"/>
                    </a:cubicBezTo>
                    <a:cubicBezTo>
                      <a:pt x="1757892" y="68138"/>
                      <a:pt x="1772833" y="104212"/>
                      <a:pt x="1772833" y="141827"/>
                    </a:cubicBezTo>
                    <a:lnTo>
                      <a:pt x="1772833" y="8235950"/>
                    </a:lnTo>
                    <a:close/>
                  </a:path>
                </a:pathLst>
              </a:custGeom>
              <a:solidFill>
                <a:srgbClr val="B7997D"/>
              </a:solidFill>
            </p:spPr>
          </p:sp>
        </p:grpSp>
      </p:grpSp>
      <p:grpSp>
        <p:nvGrpSpPr>
          <p:cNvPr id="33" name="Group 33"/>
          <p:cNvGrpSpPr/>
          <p:nvPr/>
        </p:nvGrpSpPr>
        <p:grpSpPr>
          <a:xfrm>
            <a:off x="14883896" y="3949887"/>
            <a:ext cx="427939" cy="3286329"/>
            <a:chOff x="0" y="0"/>
            <a:chExt cx="1913890" cy="14697576"/>
          </a:xfrm>
        </p:grpSpPr>
        <p:sp>
          <p:nvSpPr>
            <p:cNvPr id="34" name="Freeform 34"/>
            <p:cNvSpPr/>
            <p:nvPr/>
          </p:nvSpPr>
          <p:spPr>
            <a:xfrm>
              <a:off x="0" y="0"/>
              <a:ext cx="1913890" cy="14697576"/>
            </a:xfrm>
            <a:custGeom>
              <a:avLst/>
              <a:gdLst/>
              <a:ahLst/>
              <a:cxnLst/>
              <a:rect l="l" t="t" r="r" b="b"/>
              <a:pathLst>
                <a:path w="1913890" h="14697576">
                  <a:moveTo>
                    <a:pt x="0" y="0"/>
                  </a:moveTo>
                  <a:lnTo>
                    <a:pt x="1913890" y="0"/>
                  </a:lnTo>
                  <a:lnTo>
                    <a:pt x="1913890" y="14697576"/>
                  </a:lnTo>
                  <a:lnTo>
                    <a:pt x="0" y="14697576"/>
                  </a:lnTo>
                  <a:close/>
                </a:path>
              </a:pathLst>
            </a:custGeom>
            <a:solidFill>
              <a:srgbClr val="008037"/>
            </a:solidFill>
          </p:spPr>
        </p:sp>
      </p:grpSp>
      <p:grpSp>
        <p:nvGrpSpPr>
          <p:cNvPr id="35" name="Group 35"/>
          <p:cNvGrpSpPr/>
          <p:nvPr/>
        </p:nvGrpSpPr>
        <p:grpSpPr>
          <a:xfrm>
            <a:off x="11791959" y="4177616"/>
            <a:ext cx="427939" cy="3058600"/>
            <a:chOff x="0" y="0"/>
            <a:chExt cx="1913890" cy="13679096"/>
          </a:xfrm>
        </p:grpSpPr>
        <p:sp>
          <p:nvSpPr>
            <p:cNvPr id="36" name="Freeform 36"/>
            <p:cNvSpPr/>
            <p:nvPr/>
          </p:nvSpPr>
          <p:spPr>
            <a:xfrm>
              <a:off x="0" y="0"/>
              <a:ext cx="1913890" cy="13679095"/>
            </a:xfrm>
            <a:custGeom>
              <a:avLst/>
              <a:gdLst/>
              <a:ahLst/>
              <a:cxnLst/>
              <a:rect l="l" t="t" r="r" b="b"/>
              <a:pathLst>
                <a:path w="1913890" h="13679095">
                  <a:moveTo>
                    <a:pt x="0" y="0"/>
                  </a:moveTo>
                  <a:lnTo>
                    <a:pt x="1913890" y="0"/>
                  </a:lnTo>
                  <a:lnTo>
                    <a:pt x="1913890" y="13679095"/>
                  </a:lnTo>
                  <a:lnTo>
                    <a:pt x="0" y="13679095"/>
                  </a:lnTo>
                  <a:close/>
                </a:path>
              </a:pathLst>
            </a:custGeom>
            <a:solidFill>
              <a:srgbClr val="7ED957"/>
            </a:solidFill>
          </p:spPr>
        </p:sp>
      </p:grpSp>
      <p:pic>
        <p:nvPicPr>
          <p:cNvPr id="37" name="Picture 3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70525" y="3211334"/>
            <a:ext cx="10494333" cy="6834240"/>
          </a:xfrm>
          <a:prstGeom prst="rect">
            <a:avLst/>
          </a:prstGeom>
        </p:spPr>
      </p:pic>
      <p:sp>
        <p:nvSpPr>
          <p:cNvPr id="38" name="TextBox 38"/>
          <p:cNvSpPr txBox="1"/>
          <p:nvPr/>
        </p:nvSpPr>
        <p:spPr>
          <a:xfrm>
            <a:off x="496062" y="1371308"/>
            <a:ext cx="17478694" cy="422275"/>
          </a:xfrm>
          <a:prstGeom prst="rect">
            <a:avLst/>
          </a:prstGeom>
        </p:spPr>
        <p:txBody>
          <a:bodyPr lIns="0" tIns="0" rIns="0" bIns="0" rtlCol="0" anchor="t">
            <a:spAutoFit/>
          </a:bodyPr>
          <a:lstStyle/>
          <a:p>
            <a:pPr algn="ctr">
              <a:lnSpc>
                <a:spcPts val="3499"/>
              </a:lnSpc>
            </a:pPr>
            <a:r>
              <a:rPr lang="en-US" sz="2499">
                <a:solidFill>
                  <a:srgbClr val="FFFFFF"/>
                </a:solidFill>
                <a:latin typeface="Open Sans Bold"/>
              </a:rPr>
              <a:t>Q2. How likely, if at all, are you to visit Kent as a tourist this year (i.e., in 2021)?</a:t>
            </a:r>
          </a:p>
        </p:txBody>
      </p:sp>
      <p:sp>
        <p:nvSpPr>
          <p:cNvPr id="39" name="TextBox 39"/>
          <p:cNvSpPr txBox="1"/>
          <p:nvPr/>
        </p:nvSpPr>
        <p:spPr>
          <a:xfrm>
            <a:off x="11085831" y="8910955"/>
            <a:ext cx="7027920" cy="656590"/>
          </a:xfrm>
          <a:prstGeom prst="rect">
            <a:avLst/>
          </a:prstGeom>
        </p:spPr>
        <p:txBody>
          <a:bodyPr lIns="0" tIns="0" rIns="0" bIns="0" rtlCol="0" anchor="t">
            <a:spAutoFit/>
          </a:bodyPr>
          <a:lstStyle/>
          <a:p>
            <a:pPr algn="ctr">
              <a:lnSpc>
                <a:spcPts val="2659"/>
              </a:lnSpc>
            </a:pPr>
            <a:r>
              <a:rPr lang="en-US" sz="1899">
                <a:solidFill>
                  <a:srgbClr val="000000"/>
                </a:solidFill>
                <a:latin typeface="Open Sans Light"/>
              </a:rPr>
              <a:t>Which creative saw the best performance in terms of exposed users being most likely to visit Kent this year?</a:t>
            </a:r>
          </a:p>
        </p:txBody>
      </p:sp>
      <p:sp>
        <p:nvSpPr>
          <p:cNvPr id="40" name="TextBox 40"/>
          <p:cNvSpPr txBox="1"/>
          <p:nvPr/>
        </p:nvSpPr>
        <p:spPr>
          <a:xfrm>
            <a:off x="14684148" y="3267466"/>
            <a:ext cx="827436" cy="356235"/>
          </a:xfrm>
          <a:prstGeom prst="rect">
            <a:avLst/>
          </a:prstGeom>
        </p:spPr>
        <p:txBody>
          <a:bodyPr lIns="0" tIns="0" rIns="0" bIns="0" rtlCol="0" anchor="t">
            <a:spAutoFit/>
          </a:bodyPr>
          <a:lstStyle/>
          <a:p>
            <a:pPr algn="ctr">
              <a:lnSpc>
                <a:spcPts val="2939"/>
              </a:lnSpc>
            </a:pPr>
            <a:r>
              <a:rPr lang="en-US" sz="2099">
                <a:solidFill>
                  <a:srgbClr val="000000"/>
                </a:solidFill>
                <a:latin typeface="Open Sans Light Bold"/>
              </a:rPr>
              <a:t>36.2%</a:t>
            </a:r>
          </a:p>
        </p:txBody>
      </p:sp>
      <p:sp>
        <p:nvSpPr>
          <p:cNvPr id="41" name="TextBox 41"/>
          <p:cNvSpPr txBox="1"/>
          <p:nvPr/>
        </p:nvSpPr>
        <p:spPr>
          <a:xfrm>
            <a:off x="11592211" y="3426534"/>
            <a:ext cx="827436" cy="356235"/>
          </a:xfrm>
          <a:prstGeom prst="rect">
            <a:avLst/>
          </a:prstGeom>
        </p:spPr>
        <p:txBody>
          <a:bodyPr lIns="0" tIns="0" rIns="0" bIns="0" rtlCol="0" anchor="t">
            <a:spAutoFit/>
          </a:bodyPr>
          <a:lstStyle/>
          <a:p>
            <a:pPr algn="ctr">
              <a:lnSpc>
                <a:spcPts val="2939"/>
              </a:lnSpc>
            </a:pPr>
            <a:r>
              <a:rPr lang="en-US" sz="2099">
                <a:solidFill>
                  <a:srgbClr val="000000"/>
                </a:solidFill>
                <a:latin typeface="Open Sans Light Bold"/>
              </a:rPr>
              <a:t>34%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4249" y="299544"/>
            <a:ext cx="17939502" cy="2613427"/>
            <a:chOff x="0" y="0"/>
            <a:chExt cx="4533222" cy="660400"/>
          </a:xfrm>
        </p:grpSpPr>
        <p:sp>
          <p:nvSpPr>
            <p:cNvPr id="3" name="Freeform 3"/>
            <p:cNvSpPr/>
            <p:nvPr/>
          </p:nvSpPr>
          <p:spPr>
            <a:xfrm>
              <a:off x="0" y="0"/>
              <a:ext cx="4533223" cy="660400"/>
            </a:xfrm>
            <a:custGeom>
              <a:avLst/>
              <a:gdLst/>
              <a:ahLst/>
              <a:cxnLst/>
              <a:rect l="l" t="t" r="r" b="b"/>
              <a:pathLst>
                <a:path w="4533223" h="660400">
                  <a:moveTo>
                    <a:pt x="4408762" y="660400"/>
                  </a:moveTo>
                  <a:lnTo>
                    <a:pt x="124460" y="660400"/>
                  </a:lnTo>
                  <a:cubicBezTo>
                    <a:pt x="55880" y="660400"/>
                    <a:pt x="0" y="604520"/>
                    <a:pt x="0" y="535940"/>
                  </a:cubicBezTo>
                  <a:lnTo>
                    <a:pt x="0" y="124460"/>
                  </a:lnTo>
                  <a:cubicBezTo>
                    <a:pt x="0" y="55880"/>
                    <a:pt x="55880" y="0"/>
                    <a:pt x="124460" y="0"/>
                  </a:cubicBezTo>
                  <a:lnTo>
                    <a:pt x="4408762" y="0"/>
                  </a:lnTo>
                  <a:cubicBezTo>
                    <a:pt x="4477343" y="0"/>
                    <a:pt x="4533223" y="55880"/>
                    <a:pt x="4533223" y="124460"/>
                  </a:cubicBezTo>
                  <a:lnTo>
                    <a:pt x="4533223" y="535940"/>
                  </a:lnTo>
                  <a:cubicBezTo>
                    <a:pt x="4533223" y="604520"/>
                    <a:pt x="4477343" y="660400"/>
                    <a:pt x="4408762" y="660400"/>
                  </a:cubicBezTo>
                  <a:close/>
                </a:path>
              </a:pathLst>
            </a:custGeom>
            <a:solidFill>
              <a:srgbClr val="03989E"/>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16574" y="3323870"/>
            <a:ext cx="10221939" cy="6673229"/>
          </a:xfrm>
          <a:prstGeom prst="rect">
            <a:avLst/>
          </a:prstGeom>
        </p:spPr>
      </p:pic>
      <p:sp>
        <p:nvSpPr>
          <p:cNvPr id="5" name="TextBox 5"/>
          <p:cNvSpPr txBox="1"/>
          <p:nvPr/>
        </p:nvSpPr>
        <p:spPr>
          <a:xfrm>
            <a:off x="635057" y="1152233"/>
            <a:ext cx="17478694" cy="860425"/>
          </a:xfrm>
          <a:prstGeom prst="rect">
            <a:avLst/>
          </a:prstGeom>
        </p:spPr>
        <p:txBody>
          <a:bodyPr lIns="0" tIns="0" rIns="0" bIns="0" rtlCol="0" anchor="t">
            <a:spAutoFit/>
          </a:bodyPr>
          <a:lstStyle/>
          <a:p>
            <a:pPr algn="ctr">
              <a:lnSpc>
                <a:spcPts val="3499"/>
              </a:lnSpc>
            </a:pPr>
            <a:r>
              <a:rPr lang="en-US" sz="2499">
                <a:solidFill>
                  <a:srgbClr val="FFFFFF"/>
                </a:solidFill>
                <a:latin typeface="Open Sans Bold"/>
              </a:rPr>
              <a:t>Q3. Which, if any, of the following types of activities would you consider doing/attending</a:t>
            </a:r>
          </a:p>
          <a:p>
            <a:pPr algn="ctr">
              <a:lnSpc>
                <a:spcPts val="3499"/>
              </a:lnSpc>
            </a:pPr>
            <a:r>
              <a:rPr lang="en-US" sz="2499">
                <a:solidFill>
                  <a:srgbClr val="FFFFFF"/>
                </a:solidFill>
                <a:latin typeface="Open Sans Bold"/>
              </a:rPr>
              <a:t>in Kent at any point in the future? (Please select all that apply)</a:t>
            </a:r>
          </a:p>
        </p:txBody>
      </p:sp>
      <p:sp>
        <p:nvSpPr>
          <p:cNvPr id="6" name="TextBox 6"/>
          <p:cNvSpPr txBox="1"/>
          <p:nvPr/>
        </p:nvSpPr>
        <p:spPr>
          <a:xfrm>
            <a:off x="11134436" y="4646265"/>
            <a:ext cx="6523857" cy="2990215"/>
          </a:xfrm>
          <a:prstGeom prst="rect">
            <a:avLst/>
          </a:prstGeom>
        </p:spPr>
        <p:txBody>
          <a:bodyPr lIns="0" tIns="0" rIns="0" bIns="0" rtlCol="0" anchor="t">
            <a:spAutoFit/>
          </a:bodyPr>
          <a:lstStyle/>
          <a:p>
            <a:pPr marL="410209" lvl="1" indent="-205105">
              <a:lnSpc>
                <a:spcPts val="2659"/>
              </a:lnSpc>
              <a:buFont typeface="Arial"/>
              <a:buChar char="•"/>
            </a:pPr>
            <a:r>
              <a:rPr lang="en-US" sz="1899">
                <a:solidFill>
                  <a:srgbClr val="000000"/>
                </a:solidFill>
                <a:latin typeface="Open Sans Light"/>
              </a:rPr>
              <a:t>The activities in green are generating the highest uplift.</a:t>
            </a:r>
          </a:p>
          <a:p>
            <a:pPr>
              <a:lnSpc>
                <a:spcPts val="2659"/>
              </a:lnSpc>
            </a:pPr>
            <a:endParaRPr lang="en-US" sz="1899">
              <a:solidFill>
                <a:srgbClr val="000000"/>
              </a:solidFill>
              <a:latin typeface="Open Sans Light"/>
            </a:endParaRPr>
          </a:p>
          <a:p>
            <a:pPr marL="410209" lvl="1" indent="-205105">
              <a:lnSpc>
                <a:spcPts val="2659"/>
              </a:lnSpc>
              <a:buFont typeface="Arial"/>
              <a:buChar char="•"/>
            </a:pPr>
            <a:r>
              <a:rPr lang="en-US" sz="1899">
                <a:solidFill>
                  <a:srgbClr val="000000"/>
                </a:solidFill>
                <a:latin typeface="Open Sans Light"/>
              </a:rPr>
              <a:t>There is a significant market and appeal for local history/culture, outdoor activities and events &amp; festivals.</a:t>
            </a:r>
          </a:p>
          <a:p>
            <a:pPr>
              <a:lnSpc>
                <a:spcPts val="2659"/>
              </a:lnSpc>
            </a:pPr>
            <a:endParaRPr lang="en-US" sz="1899">
              <a:solidFill>
                <a:srgbClr val="000000"/>
              </a:solidFill>
              <a:latin typeface="Open Sans Light"/>
            </a:endParaRPr>
          </a:p>
          <a:p>
            <a:pPr marL="410210" lvl="1" indent="-205105">
              <a:lnSpc>
                <a:spcPts val="2659"/>
              </a:lnSpc>
              <a:buFont typeface="Arial"/>
              <a:buChar char="•"/>
            </a:pPr>
            <a:r>
              <a:rPr lang="en-US" sz="1899">
                <a:solidFill>
                  <a:srgbClr val="000000"/>
                </a:solidFill>
                <a:latin typeface="Open Sans Light"/>
              </a:rPr>
              <a:t>Looking specifically at respondents who indicated that are likely to visit Kent, the top three activities they would consider doing are Outdoor activities (72%), Local history/culture (56%), and Food and drink (37%).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abbrica">
      <a:dk1>
        <a:srgbClr val="000000"/>
      </a:dk1>
      <a:lt1>
        <a:srgbClr val="FFFFFF"/>
      </a:lt1>
      <a:dk2>
        <a:srgbClr val="44546A"/>
      </a:dk2>
      <a:lt2>
        <a:srgbClr val="E7E6E6"/>
      </a:lt2>
      <a:accent1>
        <a:srgbClr val="FFA645"/>
      </a:accent1>
      <a:accent2>
        <a:srgbClr val="33A8AB"/>
      </a:accent2>
      <a:accent3>
        <a:srgbClr val="F75F41"/>
      </a:accent3>
      <a:accent4>
        <a:srgbClr val="982062"/>
      </a:accent4>
      <a:accent5>
        <a:srgbClr val="333678"/>
      </a:accent5>
      <a:accent6>
        <a:srgbClr val="5C5C5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39FCBD7-6758-4D46-89A2-FCB1CB9FAED2}" vid="{9EC19C60-487C-CB45-8D10-7973E99B10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2359</Words>
  <Application>Microsoft Office PowerPoint</Application>
  <PresentationFormat>Custom</PresentationFormat>
  <Paragraphs>560</Paragraphs>
  <Slides>27</Slides>
  <Notes>10</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27</vt:i4>
      </vt:variant>
    </vt:vector>
  </HeadingPairs>
  <TitlesOfParts>
    <vt:vector size="46" baseType="lpstr">
      <vt:lpstr>Arimo</vt:lpstr>
      <vt:lpstr>Calibri Light</vt:lpstr>
      <vt:lpstr>DM Sans</vt:lpstr>
      <vt:lpstr>Open Sans Bold</vt:lpstr>
      <vt:lpstr>Open Sans</vt:lpstr>
      <vt:lpstr>Arial</vt:lpstr>
      <vt:lpstr>Avenir Book</vt:lpstr>
      <vt:lpstr>Open Sans Light Bold</vt:lpstr>
      <vt:lpstr>Open Sans Extra Bold</vt:lpstr>
      <vt:lpstr>League Spartan</vt:lpstr>
      <vt:lpstr>Arimo Bold</vt:lpstr>
      <vt:lpstr>Avenir Roman</vt:lpstr>
      <vt:lpstr>Open Sans Light</vt:lpstr>
      <vt:lpstr>Arboria Book</vt:lpstr>
      <vt:lpstr>Arboria Light</vt:lpstr>
      <vt:lpstr>DM Sans Bold</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Creative Experiences</vt:lpstr>
      <vt:lpstr>Theme messaging</vt:lpstr>
      <vt:lpstr>Demographics</vt:lpstr>
      <vt:lpstr>PowerPoint Presentation</vt:lpstr>
      <vt:lpstr>On-site behaviour and user flow</vt:lpstr>
      <vt:lpstr>Food &amp; Drink</vt:lpstr>
      <vt:lpstr>Theme messaging</vt:lpstr>
      <vt:lpstr>Demographics</vt:lpstr>
      <vt:lpstr>PowerPoint Presentation</vt:lpstr>
      <vt:lpstr>On-site behaviour and user flow</vt:lpstr>
      <vt:lpstr>History &amp; Culture</vt:lpstr>
      <vt:lpstr>Theme messaging</vt:lpstr>
      <vt:lpstr>Demographics</vt:lpstr>
      <vt:lpstr>PowerPoint Presentation</vt:lpstr>
      <vt:lpstr>On-site behaviour and user flow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testing webinar</dc:title>
  <dc:creator>Jim Dawson</dc:creator>
  <cp:lastModifiedBy>Jim Dawson</cp:lastModifiedBy>
  <cp:revision>15</cp:revision>
  <dcterms:created xsi:type="dcterms:W3CDTF">2006-08-16T00:00:00Z</dcterms:created>
  <dcterms:modified xsi:type="dcterms:W3CDTF">2021-06-11T10:50:55Z</dcterms:modified>
  <dc:identifier>DAEg4J8LwLs</dc:identifier>
</cp:coreProperties>
</file>